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84" r:id="rId9"/>
    <p:sldId id="263" r:id="rId10"/>
    <p:sldId id="264" r:id="rId11"/>
    <p:sldId id="265" r:id="rId12"/>
    <p:sldId id="266" r:id="rId13"/>
    <p:sldId id="267" r:id="rId14"/>
    <p:sldId id="268" r:id="rId15"/>
    <p:sldId id="270" r:id="rId16"/>
    <p:sldId id="271" r:id="rId17"/>
    <p:sldId id="272" r:id="rId18"/>
    <p:sldId id="273" r:id="rId19"/>
    <p:sldId id="274" r:id="rId20"/>
    <p:sldId id="275" r:id="rId21"/>
    <p:sldId id="276" r:id="rId22"/>
    <p:sldId id="277" r:id="rId23"/>
    <p:sldId id="278" r:id="rId24"/>
    <p:sldId id="279" r:id="rId25"/>
    <p:sldId id="281" r:id="rId26"/>
    <p:sldId id="282" r:id="rId27"/>
    <p:sldId id="283" r:id="rId2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a5f80b06a5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a5f80b06a5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ga5f80b06a5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9f33f4ce6e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9f33f4ce6e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9f33f4ce6e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9f33f4ce6e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9f33f4ce6e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9f33f4ce6e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9f33f4ce6e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9f33f4ce6e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9f33f4ce6e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f33f4ce6e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f33f4ce6e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g9f33f4ce6e_0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9f33f4ce6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9f33f4ce6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g9f33f4ce6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9f33f4ce6e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9f33f4ce6e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9f33f4ce6e_0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f33f4ce6e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f33f4ce6e_0_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9f33f4ce6e_0_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f33f4ce6e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f33f4ce6e_0_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g9f33f4ce6e_0_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9f33f4ce6e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9f33f4ce6e_0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g9f33f4ce6e_0_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9f33f4ce6e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9f33f4ce6e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9f33f4ce6e_0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a5f80b06a5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a5f80b06a5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a5f80b06a5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6395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a5f80b06a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a5f80b06a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ga5f80b06a5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9" name="Google Shape;19;p2"/>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1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1"/>
          <p:cNvSpPr txBox="1">
            <a:spLocks noGrp="1"/>
          </p:cNvSpPr>
          <p:nvPr>
            <p:ph type="body" idx="1"/>
          </p:nvPr>
        </p:nvSpPr>
        <p:spPr>
          <a:xfrm rot="5400000">
            <a:off x="3872484" y="-562356"/>
            <a:ext cx="4023360" cy="9720073"/>
          </a:xfrm>
          <a:prstGeom prst="rect">
            <a:avLst/>
          </a:prstGeom>
          <a:noFill/>
          <a:ln>
            <a:noFill/>
          </a:ln>
        </p:spPr>
        <p:txBody>
          <a:bodyPr spcFirstLastPara="1" wrap="square" lIns="45700" tIns="45700" rIns="4570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3" name="Google Shape;83;p1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rot="5400000">
            <a:off x="7334251" y="2152650"/>
            <a:ext cx="5410200" cy="2628900"/>
          </a:xfrm>
          <a:prstGeom prst="rect">
            <a:avLst/>
          </a:prstGeom>
          <a:noFill/>
          <a:ln>
            <a:noFill/>
          </a:ln>
        </p:spPr>
        <p:txBody>
          <a:bodyPr spcFirstLastPara="1" wrap="square" lIns="45700" tIns="91425" rIns="45700" bIns="91425" anchor="ctr" anchorCtr="0">
            <a:no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2"/>
          <p:cNvSpPr txBox="1">
            <a:spLocks noGrp="1"/>
          </p:cNvSpPr>
          <p:nvPr>
            <p:ph type="body" idx="1"/>
          </p:nvPr>
        </p:nvSpPr>
        <p:spPr>
          <a:xfrm rot="5400000">
            <a:off x="2076451" y="-323850"/>
            <a:ext cx="5410200" cy="7581900"/>
          </a:xfrm>
          <a:prstGeom prst="rect">
            <a:avLst/>
          </a:prstGeom>
          <a:noFill/>
          <a:ln>
            <a:noFill/>
          </a:ln>
        </p:spPr>
        <p:txBody>
          <a:bodyPr spcFirstLastPara="1" wrap="square" lIns="45700" tIns="45700" rIns="4570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9" name="Google Shape;89;p12"/>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2"/>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2"/>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cxnSp>
        <p:nvCxnSpPr>
          <p:cNvPr id="92" name="Google Shape;92;p12"/>
          <p:cNvCxnSpPr/>
          <p:nvPr/>
        </p:nvCxnSpPr>
        <p:spPr>
          <a:xfrm rot="10800000">
            <a:off x="10058400" y="59263"/>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body" idx="1"/>
          </p:nvPr>
        </p:nvSpPr>
        <p:spPr>
          <a:xfrm>
            <a:off x="1024127" y="2286000"/>
            <a:ext cx="4754880" cy="4023360"/>
          </a:xfrm>
          <a:prstGeom prst="rect">
            <a:avLst/>
          </a:prstGeom>
          <a:noFill/>
          <a:ln>
            <a:noFill/>
          </a:ln>
        </p:spPr>
        <p:txBody>
          <a:bodyPr spcFirstLastPara="1" wrap="square" lIns="45700" tIns="45700" rIns="4570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5" name="Google Shape;25;p3"/>
          <p:cNvSpPr txBox="1">
            <a:spLocks noGrp="1"/>
          </p:cNvSpPr>
          <p:nvPr>
            <p:ph type="body" idx="2"/>
          </p:nvPr>
        </p:nvSpPr>
        <p:spPr>
          <a:xfrm>
            <a:off x="5989320" y="2286000"/>
            <a:ext cx="4754880" cy="4023360"/>
          </a:xfrm>
          <a:prstGeom prst="rect">
            <a:avLst/>
          </a:prstGeom>
          <a:noFill/>
          <a:ln>
            <a:noFill/>
          </a:ln>
        </p:spPr>
        <p:txBody>
          <a:bodyPr spcFirstLastPara="1" wrap="square" lIns="45700" tIns="45700" rIns="4570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6" name="Google Shape;26;p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9"/>
        <p:cNvGrpSpPr/>
        <p:nvPr/>
      </p:nvGrpSpPr>
      <p:grpSpPr>
        <a:xfrm>
          <a:off x="0" y="0"/>
          <a:ext cx="0" cy="0"/>
          <a:chOff x="0" y="0"/>
          <a:chExt cx="0" cy="0"/>
        </a:xfrm>
      </p:grpSpPr>
      <p:sp>
        <p:nvSpPr>
          <p:cNvPr id="30" name="Google Shape;30;p4"/>
          <p:cNvSpPr/>
          <p:nvPr/>
        </p:nvSpPr>
        <p:spPr>
          <a:xfrm>
            <a:off x="0" y="0"/>
            <a:ext cx="12192000" cy="4572001"/>
          </a:xfrm>
          <a:prstGeom prst="rect">
            <a:avLst/>
          </a:prstGeom>
          <a:solidFill>
            <a:srgbClr val="148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a:endParaRPr/>
          </a:p>
        </p:txBody>
      </p:sp>
      <p:sp>
        <p:nvSpPr>
          <p:cNvPr id="34" name="Google Shape;34;p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cxnSp>
        <p:nvCxnSpPr>
          <p:cNvPr id="37" name="Google Shape;37;p4"/>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38"/>
        <p:cNvGrpSpPr/>
        <p:nvPr/>
      </p:nvGrpSpPr>
      <p:grpSpPr>
        <a:xfrm>
          <a:off x="0" y="0"/>
          <a:ext cx="0" cy="0"/>
          <a:chOff x="0" y="0"/>
          <a:chExt cx="0" cy="0"/>
        </a:xfrm>
      </p:grpSpPr>
      <p:sp>
        <p:nvSpPr>
          <p:cNvPr id="39" name="Google Shape;39;p5"/>
          <p:cNvSpPr/>
          <p:nvPr/>
        </p:nvSpPr>
        <p:spPr>
          <a:xfrm>
            <a:off x="0" y="0"/>
            <a:ext cx="12192000" cy="4572001"/>
          </a:xfrm>
          <a:prstGeom prst="rect">
            <a:avLst/>
          </a:prstGeom>
          <a:solidFill>
            <a:srgbClr val="1D9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txBox="1">
            <a:spLocks noGrp="1"/>
          </p:cNvSpPr>
          <p:nvPr>
            <p:ph type="title"/>
          </p:nvPr>
        </p:nvSpPr>
        <p:spPr>
          <a:xfrm>
            <a:off x="457200" y="4960137"/>
            <a:ext cx="7772400" cy="1463040"/>
          </a:xfrm>
          <a:prstGeom prst="rect">
            <a:avLst/>
          </a:prstGeom>
          <a:noFill/>
          <a:ln>
            <a:noFill/>
          </a:ln>
        </p:spPr>
        <p:txBody>
          <a:bodyPr spcFirstLastPara="1" wrap="square" lIns="91425" tIns="45700" rIns="91425" bIns="45700" anchor="ctr" anchorCtr="0">
            <a:noAutofit/>
          </a:bodyPr>
          <a:lstStyle>
            <a:lvl1pPr lvl="0" algn="r">
              <a:lnSpc>
                <a:spcPct val="80000"/>
              </a:lnSpc>
              <a:spcBef>
                <a:spcPts val="0"/>
              </a:spcBef>
              <a:spcAft>
                <a:spcPts val="0"/>
              </a:spcAft>
              <a:buClr>
                <a:srgbClr val="0C0C0C"/>
              </a:buClr>
              <a:buSzPts val="5000"/>
              <a:buFont typeface="Twentieth Century"/>
              <a:buNone/>
              <a:defRPr sz="5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
          <p:cNvSpPr txBox="1">
            <a:spLocks noGrp="1"/>
          </p:cNvSpPr>
          <p:nvPr>
            <p:ph type="body" idx="1"/>
          </p:nvPr>
        </p:nvSpPr>
        <p:spPr>
          <a:xfrm>
            <a:off x="8610600" y="4960137"/>
            <a:ext cx="3200400" cy="146304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43" name="Google Shape;43;p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cxnSp>
        <p:nvCxnSpPr>
          <p:cNvPr id="46" name="Google Shape;46;p5"/>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6"/>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no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0" name="Google Shape;50;p6"/>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1" name="Google Shape;51;p6"/>
          <p:cNvSpPr txBox="1">
            <a:spLocks noGrp="1"/>
          </p:cNvSpPr>
          <p:nvPr>
            <p:ph type="body" idx="3"/>
          </p:nvPr>
        </p:nvSpPr>
        <p:spPr>
          <a:xfrm>
            <a:off x="5990888" y="2179636"/>
            <a:ext cx="4754880" cy="822960"/>
          </a:xfrm>
          <a:prstGeom prst="rect">
            <a:avLst/>
          </a:prstGeom>
          <a:noFill/>
          <a:ln>
            <a:noFill/>
          </a:ln>
        </p:spPr>
        <p:txBody>
          <a:bodyPr spcFirstLastPara="1" wrap="square" lIns="137150" tIns="45700" rIns="137150" bIns="45700" anchor="ctr" anchorCtr="0">
            <a:no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2" name="Google Shape;52;p6"/>
          <p:cNvSpPr txBox="1">
            <a:spLocks noGrp="1"/>
          </p:cNvSpPr>
          <p:nvPr>
            <p:ph type="body" idx="4"/>
          </p:nvPr>
        </p:nvSpPr>
        <p:spPr>
          <a:xfrm>
            <a:off x="5990888" y="2967788"/>
            <a:ext cx="4754880" cy="3341572"/>
          </a:xfrm>
          <a:prstGeom prst="rect">
            <a:avLst/>
          </a:prstGeom>
          <a:noFill/>
          <a:ln>
            <a:noFill/>
          </a:ln>
        </p:spPr>
        <p:txBody>
          <a:bodyPr spcFirstLastPara="1" wrap="square" lIns="45700" tIns="45700" rIns="4570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3" name="Google Shape;53;p6"/>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6"/>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7"/>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7"/>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7"/>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61"/>
        <p:cNvGrpSpPr/>
        <p:nvPr/>
      </p:nvGrpSpPr>
      <p:grpSpPr>
        <a:xfrm>
          <a:off x="0" y="0"/>
          <a:ext cx="0" cy="0"/>
          <a:chOff x="0" y="0"/>
          <a:chExt cx="0" cy="0"/>
        </a:xfrm>
      </p:grpSpPr>
      <p:sp>
        <p:nvSpPr>
          <p:cNvPr id="62" name="Google Shape;62;p8"/>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8"/>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9"/>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9"/>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noAutofit/>
          </a:bodyPr>
          <a:lstStyle>
            <a:lvl1pPr marL="457200" lvl="0" indent="-381000" algn="l">
              <a:lnSpc>
                <a:spcPct val="90000"/>
              </a:lnSpc>
              <a:spcBef>
                <a:spcPts val="1200"/>
              </a:spcBef>
              <a:spcAft>
                <a:spcPts val="0"/>
              </a:spcAft>
              <a:buSzPts val="2400"/>
              <a:buChar char=" "/>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68" name="Google Shape;68;p9"/>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noAutofit/>
          </a:bodyPr>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9" name="Google Shape;69;p9"/>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9"/>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2"/>
        <p:cNvGrpSpPr/>
        <p:nvPr/>
      </p:nvGrpSpPr>
      <p:grpSpPr>
        <a:xfrm>
          <a:off x="0" y="0"/>
          <a:ext cx="0" cy="0"/>
          <a:chOff x="0" y="0"/>
          <a:chExt cx="0" cy="0"/>
        </a:xfrm>
      </p:grpSpPr>
      <p:sp>
        <p:nvSpPr>
          <p:cNvPr id="73" name="Google Shape;73;p10"/>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no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0"/>
          <p:cNvSpPr>
            <a:spLocks noGrp="1"/>
          </p:cNvSpPr>
          <p:nvPr>
            <p:ph type="pic" idx="2"/>
          </p:nvPr>
        </p:nvSpPr>
        <p:spPr>
          <a:xfrm>
            <a:off x="0" y="-1"/>
            <a:ext cx="12188952" cy="4572000"/>
          </a:xfrm>
          <a:prstGeom prst="rect">
            <a:avLst/>
          </a:prstGeom>
          <a:solidFill>
            <a:srgbClr val="76CEEF"/>
          </a:solidFill>
          <a:ln>
            <a:noFill/>
          </a:ln>
        </p:spPr>
        <p:txBody>
          <a:bodyPr spcFirstLastPara="1" wrap="square" lIns="457200" tIns="365750" rIns="45700" bIns="45700" anchor="t" anchorCtr="0">
            <a:noAutofit/>
          </a:bodyPr>
          <a:lstStyle>
            <a:lvl1pPr marR="0" lvl="0" algn="l" rtl="0">
              <a:lnSpc>
                <a:spcPct val="90000"/>
              </a:lnSpc>
              <a:spcBef>
                <a:spcPts val="1200"/>
              </a:spcBef>
              <a:spcAft>
                <a:spcPts val="0"/>
              </a:spcAft>
              <a:buClr>
                <a:schemeClr val="accent1"/>
              </a:buClr>
              <a:buSzPts val="3200"/>
              <a:buFont typeface="Twentieth Century"/>
              <a:buNone/>
              <a:defRPr sz="3200" b="0"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200"/>
              </a:spcBef>
              <a:spcAft>
                <a:spcPts val="0"/>
              </a:spcAft>
              <a:buClr>
                <a:schemeClr val="accent1"/>
              </a:buClr>
              <a:buSzPts val="2800"/>
              <a:buFont typeface="Noto Sans Symbols"/>
              <a:buNone/>
              <a:defRPr sz="2800" b="0"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400"/>
              </a:spcBef>
              <a:spcAft>
                <a:spcPts val="0"/>
              </a:spcAft>
              <a:buClr>
                <a:schemeClr val="accent1"/>
              </a:buClr>
              <a:buSzPts val="2400"/>
              <a:buFont typeface="Noto Sans Symbols"/>
              <a:buNone/>
              <a:defRPr sz="2400" b="0"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400"/>
              </a:spcBef>
              <a:spcAft>
                <a:spcPts val="40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75" name="Google Shape;75;p10"/>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76" name="Google Shape;76;p1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cxnSp>
        <p:nvCxnSpPr>
          <p:cNvPr id="79" name="Google Shape;79;p10"/>
          <p:cNvCxnSpPr/>
          <p:nvPr/>
        </p:nvCxnSpPr>
        <p:spPr>
          <a:xfrm rot="10800000">
            <a:off x="8386843" y="5264106"/>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Autofit/>
          </a:bodyPr>
          <a:lstStyle>
            <a:lvl1pPr marR="0" lvl="0" algn="l" rtl="0">
              <a:lnSpc>
                <a:spcPct val="80000"/>
              </a:lnSpc>
              <a:spcBef>
                <a:spcPts val="0"/>
              </a:spcBef>
              <a:spcAft>
                <a:spcPts val="0"/>
              </a:spcAft>
              <a:buClr>
                <a:srgbClr val="0C0C0C"/>
              </a:buClr>
              <a:buSzPts val="5000"/>
              <a:buFont typeface="Twentieth Century"/>
              <a:buNone/>
              <a:defRPr sz="5000" b="0" i="0" u="none" strike="noStrike" cap="non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Autofit/>
          </a:bodyPr>
          <a:lstStyle>
            <a:lvl1pPr marL="457200" marR="0" lvl="0" indent="-368300" algn="l" rtl="0">
              <a:lnSpc>
                <a:spcPct val="90000"/>
              </a:lnSpc>
              <a:spcBef>
                <a:spcPts val="1200"/>
              </a:spcBef>
              <a:spcAft>
                <a:spcPts val="0"/>
              </a:spcAft>
              <a:buClr>
                <a:schemeClr val="accent1"/>
              </a:buClr>
              <a:buSzPts val="2200"/>
              <a:buFont typeface="Twentieth Century"/>
              <a:buChar char=" "/>
              <a:defRPr sz="22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90000"/>
              </a:lnSpc>
              <a:spcBef>
                <a:spcPts val="200"/>
              </a:spcBef>
              <a:spcAft>
                <a:spcPts val="0"/>
              </a:spcAft>
              <a:buClr>
                <a:schemeClr val="accent1"/>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2" name="Google Shape;12;p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3" name="Google Shape;13;p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4" name="Google Shape;14;p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IN"/>
              <a:t>‹#›</a:t>
            </a:fld>
            <a:endParaRPr/>
          </a:p>
        </p:txBody>
      </p:sp>
      <p:cxnSp>
        <p:nvCxnSpPr>
          <p:cNvPr id="15" name="Google Shape;15;p1"/>
          <p:cNvCxnSpPr/>
          <p:nvPr/>
        </p:nvCxnSpPr>
        <p:spPr>
          <a:xfrm rot="10800000">
            <a:off x="762000" y="826324"/>
            <a:ext cx="0" cy="91440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ohmsmat.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www.healthline.com/health/meniscus-tears"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hyperlink" Target="https://ckeditor.com/ckeditor-4/" TargetMode="External"/><Relationship Id="rId5" Type="http://schemas.openxmlformats.org/officeDocument/2006/relationships/hyperlink" Target="https://developer.biodigital.com/" TargetMode="External"/><Relationship Id="rId4" Type="http://schemas.openxmlformats.org/officeDocument/2006/relationships/hyperlink" Target="https://www.drscholls.com/symptoms-and-conditions/foot/"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3"/>
          <p:cNvSpPr txBox="1">
            <a:spLocks noGrp="1"/>
          </p:cNvSpPr>
          <p:nvPr>
            <p:ph type="title"/>
          </p:nvPr>
        </p:nvSpPr>
        <p:spPr>
          <a:xfrm>
            <a:off x="949911" y="417250"/>
            <a:ext cx="9454286" cy="1278385"/>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3200"/>
              <a:buFont typeface="Twentieth Century"/>
              <a:buNone/>
            </a:pPr>
            <a:endParaRPr sz="3200"/>
          </a:p>
        </p:txBody>
      </p:sp>
      <p:sp>
        <p:nvSpPr>
          <p:cNvPr id="98" name="Google Shape;98;p13"/>
          <p:cNvSpPr txBox="1">
            <a:spLocks noGrp="1"/>
          </p:cNvSpPr>
          <p:nvPr>
            <p:ph type="body" idx="1"/>
          </p:nvPr>
        </p:nvSpPr>
        <p:spPr>
          <a:xfrm>
            <a:off x="949911" y="1926453"/>
            <a:ext cx="10360240" cy="4856184"/>
          </a:xfrm>
          <a:prstGeom prst="rect">
            <a:avLst/>
          </a:prstGeom>
          <a:noFill/>
          <a:ln>
            <a:noFill/>
          </a:ln>
        </p:spPr>
        <p:txBody>
          <a:bodyPr spcFirstLastPara="1" wrap="square" lIns="45700" tIns="45700" rIns="45700" bIns="45700" anchor="t" anchorCtr="0">
            <a:noAutofit/>
          </a:bodyPr>
          <a:lstStyle/>
          <a:p>
            <a:pPr marL="91440" lvl="0" indent="-228600" algn="ctr" rtl="0">
              <a:lnSpc>
                <a:spcPct val="70000"/>
              </a:lnSpc>
              <a:spcBef>
                <a:spcPts val="0"/>
              </a:spcBef>
              <a:spcAft>
                <a:spcPts val="0"/>
              </a:spcAft>
              <a:buSzPts val="3600"/>
              <a:buChar char=" "/>
            </a:pPr>
            <a:r>
              <a:rPr lang="en-IN" sz="3600" b="1">
                <a:latin typeface="Times New Roman"/>
                <a:ea typeface="Times New Roman"/>
                <a:cs typeface="Times New Roman"/>
                <a:sym typeface="Times New Roman"/>
              </a:rPr>
              <a:t>FOOTHEALTH WEBSITE FOR A MEDICAL PRODUCT BASED COMPANY</a:t>
            </a:r>
            <a:endParaRPr sz="3600" b="1">
              <a:solidFill>
                <a:srgbClr val="000000"/>
              </a:solidFill>
              <a:latin typeface="Times New Roman"/>
              <a:ea typeface="Times New Roman"/>
              <a:cs typeface="Times New Roman"/>
              <a:sym typeface="Times New Roman"/>
            </a:endParaRPr>
          </a:p>
          <a:p>
            <a:pPr marL="0" lvl="0" indent="0" algn="ctr" rtl="0">
              <a:lnSpc>
                <a:spcPct val="70000"/>
              </a:lnSpc>
              <a:spcBef>
                <a:spcPts val="1400"/>
              </a:spcBef>
              <a:spcAft>
                <a:spcPts val="0"/>
              </a:spcAft>
              <a:buSzPts val="3484"/>
              <a:buNone/>
            </a:pPr>
            <a:r>
              <a:rPr lang="en-IN" sz="3600" b="1">
                <a:solidFill>
                  <a:srgbClr val="000000"/>
                </a:solidFill>
                <a:latin typeface="Times New Roman"/>
                <a:ea typeface="Times New Roman"/>
                <a:cs typeface="Times New Roman"/>
                <a:sym typeface="Times New Roman"/>
              </a:rPr>
              <a:t>Group No: 17</a:t>
            </a:r>
            <a:endParaRPr sz="3600"/>
          </a:p>
          <a:p>
            <a:pPr marL="0" lvl="0" indent="0" algn="ctr" rtl="0">
              <a:lnSpc>
                <a:spcPct val="70000"/>
              </a:lnSpc>
              <a:spcBef>
                <a:spcPts val="1400"/>
              </a:spcBef>
              <a:spcAft>
                <a:spcPts val="0"/>
              </a:spcAft>
              <a:buSzPts val="2720"/>
              <a:buNone/>
            </a:pPr>
            <a:endParaRPr sz="2720" b="1">
              <a:solidFill>
                <a:srgbClr val="000000"/>
              </a:solidFill>
              <a:latin typeface="Times New Roman"/>
              <a:ea typeface="Times New Roman"/>
              <a:cs typeface="Times New Roman"/>
              <a:sym typeface="Times New Roman"/>
            </a:endParaRPr>
          </a:p>
          <a:p>
            <a:pPr marL="91440" lvl="0" indent="-203200" algn="ctr" rtl="0">
              <a:lnSpc>
                <a:spcPct val="70000"/>
              </a:lnSpc>
              <a:spcBef>
                <a:spcPts val="1400"/>
              </a:spcBef>
              <a:spcAft>
                <a:spcPts val="0"/>
              </a:spcAft>
              <a:buSzPts val="3200"/>
              <a:buChar char=" "/>
            </a:pPr>
            <a:r>
              <a:rPr lang="en-IN" sz="3200" b="1">
                <a:solidFill>
                  <a:srgbClr val="000000"/>
                </a:solidFill>
                <a:latin typeface="Times New Roman"/>
                <a:ea typeface="Times New Roman"/>
                <a:cs typeface="Times New Roman"/>
                <a:sym typeface="Times New Roman"/>
              </a:rPr>
              <a:t>Abhishek L. Pote:17104073</a:t>
            </a:r>
            <a:endParaRPr sz="3200" b="1">
              <a:solidFill>
                <a:srgbClr val="000000"/>
              </a:solidFill>
              <a:latin typeface="Times New Roman"/>
              <a:ea typeface="Times New Roman"/>
              <a:cs typeface="Times New Roman"/>
              <a:sym typeface="Times New Roman"/>
            </a:endParaRPr>
          </a:p>
          <a:p>
            <a:pPr marL="91440" lvl="0" indent="-203200" algn="ctr" rtl="0">
              <a:lnSpc>
                <a:spcPct val="70000"/>
              </a:lnSpc>
              <a:spcBef>
                <a:spcPts val="1400"/>
              </a:spcBef>
              <a:spcAft>
                <a:spcPts val="0"/>
              </a:spcAft>
              <a:buSzPts val="3200"/>
              <a:buChar char=" "/>
            </a:pPr>
            <a:r>
              <a:rPr lang="en-IN" sz="3200" b="1">
                <a:solidFill>
                  <a:srgbClr val="000000"/>
                </a:solidFill>
                <a:latin typeface="Times New Roman"/>
                <a:ea typeface="Times New Roman"/>
                <a:cs typeface="Times New Roman"/>
                <a:sym typeface="Times New Roman"/>
              </a:rPr>
              <a:t>Abhishek A.P. Rai:17104027</a:t>
            </a:r>
            <a:endParaRPr sz="3200" b="1"/>
          </a:p>
          <a:p>
            <a:pPr marL="91440" lvl="0" indent="-203200" algn="ctr" rtl="0">
              <a:lnSpc>
                <a:spcPct val="70000"/>
              </a:lnSpc>
              <a:spcBef>
                <a:spcPts val="1400"/>
              </a:spcBef>
              <a:spcAft>
                <a:spcPts val="0"/>
              </a:spcAft>
              <a:buSzPts val="3200"/>
              <a:buChar char=" "/>
            </a:pPr>
            <a:r>
              <a:rPr lang="en-IN" sz="3200" b="1">
                <a:solidFill>
                  <a:srgbClr val="000000"/>
                </a:solidFill>
                <a:latin typeface="Times New Roman"/>
                <a:ea typeface="Times New Roman"/>
                <a:cs typeface="Times New Roman"/>
                <a:sym typeface="Times New Roman"/>
              </a:rPr>
              <a:t>Tanmay S. Rajadhyaksha:17104025</a:t>
            </a:r>
            <a:endParaRPr sz="3200" b="1">
              <a:solidFill>
                <a:srgbClr val="000000"/>
              </a:solidFill>
              <a:latin typeface="Times New Roman"/>
              <a:ea typeface="Times New Roman"/>
              <a:cs typeface="Times New Roman"/>
              <a:sym typeface="Times New Roman"/>
            </a:endParaRPr>
          </a:p>
          <a:p>
            <a:pPr marL="91440" lvl="0" indent="0" algn="ctr" rtl="0">
              <a:lnSpc>
                <a:spcPct val="70000"/>
              </a:lnSpc>
              <a:spcBef>
                <a:spcPts val="1400"/>
              </a:spcBef>
              <a:spcAft>
                <a:spcPts val="0"/>
              </a:spcAft>
              <a:buSzPts val="2720"/>
              <a:buNone/>
            </a:pPr>
            <a:endParaRPr sz="3200" b="1">
              <a:solidFill>
                <a:srgbClr val="000000"/>
              </a:solidFill>
              <a:latin typeface="Times New Roman"/>
              <a:ea typeface="Times New Roman"/>
              <a:cs typeface="Times New Roman"/>
              <a:sym typeface="Times New Roman"/>
            </a:endParaRPr>
          </a:p>
          <a:p>
            <a:pPr marL="91440" lvl="0" indent="-203200" algn="ctr" rtl="0">
              <a:lnSpc>
                <a:spcPct val="70000"/>
              </a:lnSpc>
              <a:spcBef>
                <a:spcPts val="1400"/>
              </a:spcBef>
              <a:spcAft>
                <a:spcPts val="0"/>
              </a:spcAft>
              <a:buSzPts val="3200"/>
              <a:buChar char=" "/>
            </a:pPr>
            <a:r>
              <a:rPr lang="en-IN" sz="3200" b="1">
                <a:solidFill>
                  <a:srgbClr val="000000"/>
                </a:solidFill>
                <a:latin typeface="Times New Roman"/>
                <a:ea typeface="Times New Roman"/>
                <a:cs typeface="Times New Roman"/>
                <a:sym typeface="Times New Roman"/>
              </a:rPr>
              <a:t>Project Guide: Dr. Sameer Nanivadekar</a:t>
            </a:r>
            <a:endParaRPr sz="3200" b="1">
              <a:solidFill>
                <a:srgbClr val="000000"/>
              </a:solidFill>
              <a:latin typeface="Times New Roman"/>
              <a:ea typeface="Times New Roman"/>
              <a:cs typeface="Times New Roman"/>
              <a:sym typeface="Times New Roman"/>
            </a:endParaRPr>
          </a:p>
          <a:p>
            <a:pPr marL="91440" lvl="0" indent="0" algn="ctr" rtl="0">
              <a:lnSpc>
                <a:spcPct val="70000"/>
              </a:lnSpc>
              <a:spcBef>
                <a:spcPts val="1400"/>
              </a:spcBef>
              <a:spcAft>
                <a:spcPts val="0"/>
              </a:spcAft>
              <a:buSzPts val="2720"/>
              <a:buNone/>
            </a:pPr>
            <a:endParaRPr sz="2720">
              <a:solidFill>
                <a:srgbClr val="000000"/>
              </a:solidFill>
              <a:latin typeface="Times New Roman"/>
              <a:ea typeface="Times New Roman"/>
              <a:cs typeface="Times New Roman"/>
              <a:sym typeface="Times New Roman"/>
            </a:endParaRPr>
          </a:p>
          <a:p>
            <a:pPr marL="91440" lvl="0" indent="0" algn="ctr" rtl="0">
              <a:lnSpc>
                <a:spcPct val="70000"/>
              </a:lnSpc>
              <a:spcBef>
                <a:spcPts val="1400"/>
              </a:spcBef>
              <a:spcAft>
                <a:spcPts val="0"/>
              </a:spcAft>
              <a:buSzPts val="2720"/>
              <a:buNone/>
            </a:pPr>
            <a:endParaRPr sz="2720">
              <a:solidFill>
                <a:srgbClr val="000000"/>
              </a:solidFill>
              <a:latin typeface="Times New Roman"/>
              <a:ea typeface="Times New Roman"/>
              <a:cs typeface="Times New Roman"/>
              <a:sym typeface="Times New Roman"/>
            </a:endParaRPr>
          </a:p>
          <a:p>
            <a:pPr marL="91440" lvl="0" indent="0" algn="ctr" rtl="0">
              <a:lnSpc>
                <a:spcPct val="70000"/>
              </a:lnSpc>
              <a:spcBef>
                <a:spcPts val="1400"/>
              </a:spcBef>
              <a:spcAft>
                <a:spcPts val="0"/>
              </a:spcAft>
              <a:buSzPts val="3060"/>
              <a:buNone/>
            </a:pPr>
            <a:endParaRPr sz="3060">
              <a:solidFill>
                <a:srgbClr val="000000"/>
              </a:solidFill>
              <a:latin typeface="Arial"/>
              <a:ea typeface="Arial"/>
              <a:cs typeface="Arial"/>
              <a:sym typeface="Arial"/>
            </a:endParaRPr>
          </a:p>
          <a:p>
            <a:pPr marL="91440" lvl="0" indent="0" algn="ctr" rtl="0">
              <a:lnSpc>
                <a:spcPct val="70000"/>
              </a:lnSpc>
              <a:spcBef>
                <a:spcPts val="1400"/>
              </a:spcBef>
              <a:spcAft>
                <a:spcPts val="0"/>
              </a:spcAft>
              <a:buSzPts val="3060"/>
              <a:buNone/>
            </a:pPr>
            <a:endParaRPr sz="3060">
              <a:latin typeface="Times New Roman"/>
              <a:ea typeface="Times New Roman"/>
              <a:cs typeface="Times New Roman"/>
              <a:sym typeface="Times New Roman"/>
            </a:endParaRPr>
          </a:p>
          <a:p>
            <a:pPr marL="91440" lvl="0" indent="0" algn="ctr" rtl="0">
              <a:lnSpc>
                <a:spcPct val="70000"/>
              </a:lnSpc>
              <a:spcBef>
                <a:spcPts val="1400"/>
              </a:spcBef>
              <a:spcAft>
                <a:spcPts val="0"/>
              </a:spcAft>
              <a:buSzPts val="3060"/>
              <a:buNone/>
            </a:pPr>
            <a:endParaRPr sz="3060">
              <a:latin typeface="Times New Roman"/>
              <a:ea typeface="Times New Roman"/>
              <a:cs typeface="Times New Roman"/>
              <a:sym typeface="Times New Roman"/>
            </a:endParaRPr>
          </a:p>
          <a:p>
            <a:pPr marL="91440" lvl="0" indent="0" algn="ctr" rtl="0">
              <a:lnSpc>
                <a:spcPct val="70000"/>
              </a:lnSpc>
              <a:spcBef>
                <a:spcPts val="1400"/>
              </a:spcBef>
              <a:spcAft>
                <a:spcPts val="0"/>
              </a:spcAft>
              <a:buSzPts val="2720"/>
              <a:buNone/>
            </a:pPr>
            <a:endParaRPr sz="2720">
              <a:latin typeface="Times New Roman"/>
              <a:ea typeface="Times New Roman"/>
              <a:cs typeface="Times New Roman"/>
              <a:sym typeface="Times New Roman"/>
            </a:endParaRPr>
          </a:p>
        </p:txBody>
      </p:sp>
      <p:pic>
        <p:nvPicPr>
          <p:cNvPr id="99" name="Google Shape;99;p13" descr="A screenshot of a cell phone&#10;&#10;Description automatically generated"/>
          <p:cNvPicPr preferRelativeResize="0"/>
          <p:nvPr/>
        </p:nvPicPr>
        <p:blipFill rotWithShape="1">
          <a:blip r:embed="rId3">
            <a:alphaModFix/>
          </a:blip>
          <a:srcRect/>
          <a:stretch/>
        </p:blipFill>
        <p:spPr>
          <a:xfrm>
            <a:off x="683288" y="337351"/>
            <a:ext cx="10558801" cy="146481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Autofit/>
          </a:bodyPr>
          <a:lstStyle/>
          <a:p>
            <a:pPr marL="0" lvl="0" indent="0" algn="ctr" rtl="0">
              <a:lnSpc>
                <a:spcPct val="80000"/>
              </a:lnSpc>
              <a:spcBef>
                <a:spcPts val="0"/>
              </a:spcBef>
              <a:spcAft>
                <a:spcPts val="0"/>
              </a:spcAft>
              <a:buClr>
                <a:srgbClr val="000000"/>
              </a:buClr>
              <a:buSzPts val="2400"/>
              <a:buFont typeface="Times New Roman"/>
              <a:buNone/>
            </a:pPr>
            <a:r>
              <a:rPr lang="en-IN" sz="2400" b="1">
                <a:solidFill>
                  <a:srgbClr val="000000"/>
                </a:solidFill>
                <a:latin typeface="Times New Roman"/>
                <a:ea typeface="Times New Roman"/>
                <a:cs typeface="Times New Roman"/>
                <a:sym typeface="Times New Roman"/>
              </a:rPr>
              <a:t>PROPOSED SYSTEM ARCHITECTURE/WORKING</a:t>
            </a:r>
            <a:br>
              <a:rPr lang="en-IN" sz="2400">
                <a:solidFill>
                  <a:srgbClr val="000000"/>
                </a:solidFill>
                <a:latin typeface="Arial"/>
                <a:ea typeface="Arial"/>
                <a:cs typeface="Arial"/>
                <a:sym typeface="Arial"/>
              </a:rPr>
            </a:br>
            <a:endParaRPr sz="2400">
              <a:latin typeface="Times New Roman"/>
              <a:ea typeface="Times New Roman"/>
              <a:cs typeface="Times New Roman"/>
              <a:sym typeface="Times New Roman"/>
            </a:endParaRPr>
          </a:p>
        </p:txBody>
      </p:sp>
      <p:sp>
        <p:nvSpPr>
          <p:cNvPr id="149" name="Google Shape;149;p21"/>
          <p:cNvSpPr txBox="1">
            <a:spLocks noGrp="1"/>
          </p:cNvSpPr>
          <p:nvPr>
            <p:ph type="body" idx="1"/>
          </p:nvPr>
        </p:nvSpPr>
        <p:spPr>
          <a:xfrm>
            <a:off x="961983" y="2209474"/>
            <a:ext cx="4754880" cy="4023360"/>
          </a:xfrm>
          <a:prstGeom prst="rect">
            <a:avLst/>
          </a:prstGeom>
          <a:noFill/>
          <a:ln>
            <a:noFill/>
          </a:ln>
        </p:spPr>
        <p:txBody>
          <a:bodyPr spcFirstLastPara="1" wrap="square" lIns="45700" tIns="45700" rIns="45700" bIns="45700" anchor="t" anchorCtr="0">
            <a:noAutofit/>
          </a:bodyPr>
          <a:lstStyle/>
          <a:p>
            <a:pPr marL="91440" lvl="0" indent="-139700" algn="l" rtl="0">
              <a:lnSpc>
                <a:spcPct val="90000"/>
              </a:lnSpc>
              <a:spcBef>
                <a:spcPts val="0"/>
              </a:spcBef>
              <a:spcAft>
                <a:spcPts val="0"/>
              </a:spcAft>
              <a:buSzPts val="2200"/>
              <a:buChar char=" "/>
            </a:pPr>
            <a:r>
              <a:rPr lang="en-IN" sz="1800" dirty="0">
                <a:latin typeface="Times New Roman"/>
                <a:ea typeface="Times New Roman"/>
                <a:cs typeface="Times New Roman"/>
                <a:sym typeface="Times New Roman"/>
              </a:rPr>
              <a:t>Linking to pages within the site will be at several places as per individual page layouts </a:t>
            </a:r>
            <a:r>
              <a:rPr lang="en-IN" sz="1800" dirty="0" err="1">
                <a:latin typeface="Times New Roman"/>
                <a:ea typeface="Times New Roman"/>
                <a:cs typeface="Times New Roman"/>
                <a:sym typeface="Times New Roman"/>
              </a:rPr>
              <a:t>for.e.g</a:t>
            </a:r>
            <a:r>
              <a:rPr lang="en-IN" sz="1800" dirty="0">
                <a:latin typeface="Times New Roman"/>
                <a:ea typeface="Times New Roman"/>
                <a:cs typeface="Times New Roman"/>
                <a:sym typeface="Times New Roman"/>
              </a:rPr>
              <a:t>. Get a foot scan would appear as a banner(link) on many pages</a:t>
            </a:r>
            <a:endParaRPr sz="1800" dirty="0"/>
          </a:p>
          <a:p>
            <a:pPr marL="91440" lvl="0" indent="-139700" algn="l" rtl="0">
              <a:lnSpc>
                <a:spcPct val="90000"/>
              </a:lnSpc>
              <a:spcBef>
                <a:spcPts val="1400"/>
              </a:spcBef>
              <a:spcAft>
                <a:spcPts val="0"/>
              </a:spcAft>
              <a:buSzPts val="2200"/>
              <a:buChar char=" "/>
            </a:pPr>
            <a:r>
              <a:rPr lang="en-IN" sz="1800" dirty="0">
                <a:latin typeface="Times New Roman"/>
                <a:ea typeface="Times New Roman"/>
                <a:cs typeface="Times New Roman"/>
                <a:sym typeface="Times New Roman"/>
              </a:rPr>
              <a:t>External links to Amazon, Flipkart, social media may also appear as banners/buttons and links to them</a:t>
            </a:r>
            <a:endParaRPr sz="1800" dirty="0"/>
          </a:p>
          <a:p>
            <a:pPr marL="91440" lvl="0" indent="-139700" algn="l" rtl="0">
              <a:lnSpc>
                <a:spcPct val="90000"/>
              </a:lnSpc>
              <a:spcBef>
                <a:spcPts val="1400"/>
              </a:spcBef>
              <a:spcAft>
                <a:spcPts val="0"/>
              </a:spcAft>
              <a:buSzPts val="2200"/>
              <a:buChar char=" "/>
            </a:pPr>
            <a:r>
              <a:rPr lang="en-IN" sz="1800" dirty="0">
                <a:latin typeface="Times New Roman"/>
                <a:ea typeface="Times New Roman"/>
                <a:cs typeface="Times New Roman"/>
                <a:sym typeface="Times New Roman"/>
              </a:rPr>
              <a:t>External links to Stepp test or OHm3000 (</a:t>
            </a:r>
            <a:r>
              <a:rPr lang="en-IN" sz="1800" u="sng" dirty="0">
                <a:solidFill>
                  <a:schemeClr val="hlink"/>
                </a:solidFill>
                <a:latin typeface="Times New Roman"/>
                <a:ea typeface="Times New Roman"/>
                <a:cs typeface="Times New Roman"/>
                <a:sym typeface="Times New Roman"/>
                <a:hlinkClick r:id="rId3"/>
              </a:rPr>
              <a:t>www.ohmsmat.com</a:t>
            </a:r>
            <a:r>
              <a:rPr lang="en-IN" sz="1800" dirty="0">
                <a:latin typeface="Times New Roman"/>
                <a:ea typeface="Times New Roman"/>
                <a:cs typeface="Times New Roman"/>
                <a:sym typeface="Times New Roman"/>
              </a:rPr>
              <a:t>) can also be provided</a:t>
            </a:r>
            <a:endParaRPr sz="1800" dirty="0"/>
          </a:p>
          <a:p>
            <a:pPr marL="91440" lvl="0" indent="0" algn="l" rtl="0">
              <a:lnSpc>
                <a:spcPct val="90000"/>
              </a:lnSpc>
              <a:spcBef>
                <a:spcPts val="1400"/>
              </a:spcBef>
              <a:spcAft>
                <a:spcPts val="0"/>
              </a:spcAft>
              <a:buSzPts val="2200"/>
              <a:buNone/>
            </a:pPr>
            <a:endParaRPr dirty="0"/>
          </a:p>
        </p:txBody>
      </p:sp>
      <p:pic>
        <p:nvPicPr>
          <p:cNvPr id="150" name="Google Shape;150;p21" descr="websitemap"/>
          <p:cNvPicPr preferRelativeResize="0"/>
          <p:nvPr/>
        </p:nvPicPr>
        <p:blipFill rotWithShape="1">
          <a:blip r:embed="rId4">
            <a:alphaModFix/>
          </a:blip>
          <a:srcRect/>
          <a:stretch/>
        </p:blipFill>
        <p:spPr>
          <a:xfrm>
            <a:off x="5898524" y="2286000"/>
            <a:ext cx="6293476" cy="402335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00000"/>
              </a:buClr>
              <a:buSzPts val="2700"/>
              <a:buFont typeface="Times New Roman"/>
              <a:buNone/>
            </a:pPr>
            <a:r>
              <a:rPr lang="en-IN" sz="2700" b="1">
                <a:solidFill>
                  <a:srgbClr val="000000"/>
                </a:solidFill>
                <a:latin typeface="Times New Roman"/>
                <a:ea typeface="Times New Roman"/>
                <a:cs typeface="Times New Roman"/>
                <a:sym typeface="Times New Roman"/>
              </a:rPr>
              <a:t>       PROPOSED SYSTEM ARCHITECTURE/WORKING</a:t>
            </a:r>
            <a:br>
              <a:rPr lang="en-IN" sz="5400">
                <a:solidFill>
                  <a:srgbClr val="000000"/>
                </a:solidFill>
                <a:latin typeface="Arial"/>
                <a:ea typeface="Arial"/>
                <a:cs typeface="Arial"/>
                <a:sym typeface="Arial"/>
              </a:rPr>
            </a:br>
            <a:endParaRPr/>
          </a:p>
        </p:txBody>
      </p:sp>
      <p:sp>
        <p:nvSpPr>
          <p:cNvPr id="156" name="Google Shape;156;p2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Autofit/>
          </a:bodyPr>
          <a:lstStyle/>
          <a:p>
            <a:pPr marL="91440" lvl="0" indent="-152400" algn="l" rtl="0">
              <a:lnSpc>
                <a:spcPct val="90000"/>
              </a:lnSpc>
              <a:spcBef>
                <a:spcPts val="0"/>
              </a:spcBef>
              <a:spcAft>
                <a:spcPts val="0"/>
              </a:spcAft>
              <a:buSzPts val="2400"/>
              <a:buFont typeface="Times New Roman"/>
              <a:buChar char=" "/>
            </a:pPr>
            <a:r>
              <a:rPr lang="en-IN" sz="2400" b="1" dirty="0">
                <a:latin typeface="Times New Roman"/>
                <a:ea typeface="Times New Roman"/>
                <a:cs typeface="Times New Roman"/>
                <a:sym typeface="Times New Roman"/>
              </a:rPr>
              <a:t>Administrative panel</a:t>
            </a:r>
            <a:endParaRPr sz="2000" dirty="0">
              <a:latin typeface="Times New Roman"/>
              <a:ea typeface="Times New Roman"/>
              <a:cs typeface="Times New Roman"/>
              <a:sym typeface="Times New Roman"/>
            </a:endParaRPr>
          </a:p>
          <a:p>
            <a:pPr marL="91440" lvl="0" indent="-152400" algn="l" rtl="0">
              <a:lnSpc>
                <a:spcPct val="90000"/>
              </a:lnSpc>
              <a:spcBef>
                <a:spcPts val="1400"/>
              </a:spcBef>
              <a:spcAft>
                <a:spcPts val="0"/>
              </a:spcAft>
              <a:buSzPts val="2400"/>
              <a:buFont typeface="Times New Roman"/>
              <a:buChar char=" "/>
            </a:pPr>
            <a:r>
              <a:rPr lang="en-IN" sz="2400" dirty="0">
                <a:latin typeface="Times New Roman"/>
                <a:ea typeface="Times New Roman"/>
                <a:cs typeface="Times New Roman"/>
                <a:sym typeface="Times New Roman"/>
              </a:rPr>
              <a:t> Access control</a:t>
            </a:r>
            <a:endParaRPr sz="2000" dirty="0">
              <a:latin typeface="Times New Roman"/>
              <a:ea typeface="Times New Roman"/>
              <a:cs typeface="Times New Roman"/>
              <a:sym typeface="Times New Roman"/>
            </a:endParaRPr>
          </a:p>
          <a:p>
            <a:pPr marL="413767" lvl="1" indent="-285750" algn="l" rtl="0">
              <a:lnSpc>
                <a:spcPct val="90000"/>
              </a:lnSpc>
              <a:spcBef>
                <a:spcPts val="400"/>
              </a:spcBef>
              <a:spcAft>
                <a:spcPts val="0"/>
              </a:spcAft>
              <a:buSzPts val="1800"/>
              <a:buFont typeface="Wingdings" panose="05000000000000000000" pitchFamily="2" charset="2"/>
              <a:buChar char="§"/>
            </a:pPr>
            <a:r>
              <a:rPr lang="en-IN" dirty="0">
                <a:latin typeface="Times New Roman"/>
                <a:ea typeface="Times New Roman"/>
                <a:cs typeface="Times New Roman"/>
                <a:sym typeface="Times New Roman"/>
              </a:rPr>
              <a:t>Content manager (CM)</a:t>
            </a:r>
            <a:endParaRPr dirty="0">
              <a:latin typeface="Times New Roman"/>
              <a:ea typeface="Times New Roman"/>
              <a:cs typeface="Times New Roman"/>
              <a:sym typeface="Times New Roman"/>
            </a:endParaRPr>
          </a:p>
          <a:p>
            <a:pPr marL="413767" lvl="1" indent="-285750" algn="l" rtl="0">
              <a:lnSpc>
                <a:spcPct val="90000"/>
              </a:lnSpc>
              <a:spcBef>
                <a:spcPts val="600"/>
              </a:spcBef>
              <a:spcAft>
                <a:spcPts val="0"/>
              </a:spcAft>
              <a:buSzPts val="1800"/>
              <a:buFont typeface="Wingdings" panose="05000000000000000000" pitchFamily="2" charset="2"/>
              <a:buChar char="§"/>
            </a:pPr>
            <a:r>
              <a:rPr lang="en-IN" dirty="0">
                <a:latin typeface="Times New Roman"/>
                <a:ea typeface="Times New Roman"/>
                <a:cs typeface="Times New Roman"/>
                <a:sym typeface="Times New Roman"/>
              </a:rPr>
              <a:t>Site administrator (SA)</a:t>
            </a:r>
            <a:endParaRPr dirty="0">
              <a:latin typeface="Times New Roman"/>
              <a:ea typeface="Times New Roman"/>
              <a:cs typeface="Times New Roman"/>
              <a:sym typeface="Times New Roman"/>
            </a:endParaRPr>
          </a:p>
          <a:p>
            <a:pPr marL="413767" lvl="1" indent="-285750" algn="l" rtl="0">
              <a:lnSpc>
                <a:spcPct val="90000"/>
              </a:lnSpc>
              <a:spcBef>
                <a:spcPts val="600"/>
              </a:spcBef>
              <a:spcAft>
                <a:spcPts val="0"/>
              </a:spcAft>
              <a:buSzPts val="1800"/>
              <a:buFont typeface="Wingdings" panose="05000000000000000000" pitchFamily="2" charset="2"/>
              <a:buChar char="§"/>
            </a:pPr>
            <a:r>
              <a:rPr lang="en-IN" dirty="0">
                <a:latin typeface="Times New Roman"/>
                <a:ea typeface="Times New Roman"/>
                <a:cs typeface="Times New Roman"/>
                <a:sym typeface="Times New Roman"/>
              </a:rPr>
              <a:t>Access to customer forms, feed back databases (Gen)</a:t>
            </a:r>
            <a:endParaRPr dirty="0">
              <a:latin typeface="Times New Roman"/>
              <a:ea typeface="Times New Roman"/>
              <a:cs typeface="Times New Roman"/>
              <a:sym typeface="Times New Roman"/>
            </a:endParaRPr>
          </a:p>
          <a:p>
            <a:pPr marL="91440" lvl="0" indent="-152400" algn="l" rtl="0">
              <a:lnSpc>
                <a:spcPct val="90000"/>
              </a:lnSpc>
              <a:spcBef>
                <a:spcPts val="1600"/>
              </a:spcBef>
              <a:spcAft>
                <a:spcPts val="0"/>
              </a:spcAft>
              <a:buSzPts val="2400"/>
              <a:buFont typeface="Times New Roman"/>
              <a:buChar char=" "/>
            </a:pPr>
            <a:r>
              <a:rPr lang="en-IN" sz="2400" dirty="0">
                <a:latin typeface="Times New Roman"/>
                <a:ea typeface="Times New Roman"/>
                <a:cs typeface="Times New Roman"/>
                <a:sym typeface="Times New Roman"/>
              </a:rPr>
              <a:t>Content addition (</a:t>
            </a:r>
            <a:r>
              <a:rPr lang="en-IN" sz="2400">
                <a:latin typeface="Times New Roman"/>
                <a:ea typeface="Times New Roman"/>
                <a:cs typeface="Times New Roman"/>
                <a:sym typeface="Times New Roman"/>
              </a:rPr>
              <a:t>CM)</a:t>
            </a:r>
            <a:endParaRPr sz="2000" dirty="0">
              <a:latin typeface="Times New Roman"/>
              <a:ea typeface="Times New Roman"/>
              <a:cs typeface="Times New Roman"/>
              <a:sym typeface="Times New Roman"/>
            </a:endParaRPr>
          </a:p>
          <a:p>
            <a:pPr marL="413767" lvl="1" indent="-285750" algn="l" rtl="0">
              <a:lnSpc>
                <a:spcPct val="90000"/>
              </a:lnSpc>
              <a:spcBef>
                <a:spcPts val="400"/>
              </a:spcBef>
              <a:spcAft>
                <a:spcPts val="0"/>
              </a:spcAft>
              <a:buSzPts val="1800"/>
              <a:buFont typeface="Wingdings" panose="05000000000000000000" pitchFamily="2" charset="2"/>
              <a:buChar char="§"/>
            </a:pPr>
            <a:r>
              <a:rPr lang="en-IN" dirty="0">
                <a:latin typeface="Times New Roman"/>
                <a:ea typeface="Times New Roman"/>
                <a:cs typeface="Times New Roman"/>
                <a:sym typeface="Times New Roman"/>
              </a:rPr>
              <a:t>Advertising panel(top of home page)</a:t>
            </a:r>
            <a:endParaRPr sz="1600" dirty="0">
              <a:latin typeface="Times New Roman"/>
              <a:ea typeface="Times New Roman"/>
              <a:cs typeface="Times New Roman"/>
              <a:sym typeface="Times New Roman"/>
            </a:endParaRPr>
          </a:p>
          <a:p>
            <a:pPr marL="596647" lvl="2" indent="-285750" algn="l" rtl="0">
              <a:lnSpc>
                <a:spcPct val="90000"/>
              </a:lnSpc>
              <a:spcBef>
                <a:spcPts val="600"/>
              </a:spcBef>
              <a:spcAft>
                <a:spcPts val="0"/>
              </a:spcAft>
              <a:buSzPts val="1800"/>
              <a:buFont typeface="Wingdings" panose="05000000000000000000" pitchFamily="2" charset="2"/>
              <a:buChar char="§"/>
            </a:pPr>
            <a:r>
              <a:rPr lang="en-IN" sz="1800" dirty="0">
                <a:latin typeface="Times New Roman"/>
                <a:ea typeface="Times New Roman"/>
                <a:cs typeface="Times New Roman"/>
                <a:sym typeface="Times New Roman"/>
              </a:rPr>
              <a:t>Organization of ads (3/5). </a:t>
            </a:r>
            <a:endParaRPr sz="1800" dirty="0">
              <a:latin typeface="Times New Roman"/>
              <a:ea typeface="Times New Roman"/>
              <a:cs typeface="Times New Roman"/>
              <a:sym typeface="Times New Roman"/>
            </a:endParaRPr>
          </a:p>
          <a:p>
            <a:pPr marL="596647" lvl="2" indent="-285750" algn="l" rtl="0">
              <a:lnSpc>
                <a:spcPct val="90000"/>
              </a:lnSpc>
              <a:spcBef>
                <a:spcPts val="600"/>
              </a:spcBef>
              <a:spcAft>
                <a:spcPts val="0"/>
              </a:spcAft>
              <a:buSzPts val="1800"/>
              <a:buFont typeface="Wingdings" panose="05000000000000000000" pitchFamily="2" charset="2"/>
              <a:buChar char="§"/>
            </a:pPr>
            <a:r>
              <a:rPr lang="en-IN" sz="1800" dirty="0">
                <a:latin typeface="Times New Roman"/>
                <a:ea typeface="Times New Roman"/>
                <a:cs typeface="Times New Roman"/>
                <a:sym typeface="Times New Roman"/>
              </a:rPr>
              <a:t>Store all old ads</a:t>
            </a:r>
            <a:endParaRPr sz="1800" dirty="0">
              <a:latin typeface="Times New Roman"/>
              <a:ea typeface="Times New Roman"/>
              <a:cs typeface="Times New Roman"/>
              <a:sym typeface="Times New Roman"/>
            </a:endParaRPr>
          </a:p>
          <a:p>
            <a:pPr marL="596647" lvl="2" indent="-285750" algn="l" rtl="0">
              <a:lnSpc>
                <a:spcPct val="90000"/>
              </a:lnSpc>
              <a:spcBef>
                <a:spcPts val="600"/>
              </a:spcBef>
              <a:spcAft>
                <a:spcPts val="0"/>
              </a:spcAft>
              <a:buSzPts val="1800"/>
              <a:buFont typeface="Wingdings" panose="05000000000000000000" pitchFamily="2" charset="2"/>
              <a:buChar char="§"/>
            </a:pPr>
            <a:r>
              <a:rPr lang="en-IN" sz="1800" dirty="0">
                <a:latin typeface="Times New Roman"/>
                <a:ea typeface="Times New Roman"/>
                <a:cs typeface="Times New Roman"/>
                <a:sym typeface="Times New Roman"/>
              </a:rPr>
              <a:t>First to view on opening home page</a:t>
            </a:r>
            <a:endParaRPr sz="1800" dirty="0">
              <a:latin typeface="Times New Roman"/>
              <a:ea typeface="Times New Roman"/>
              <a:cs typeface="Times New Roman"/>
              <a:sym typeface="Times New Roman"/>
            </a:endParaRPr>
          </a:p>
          <a:p>
            <a:pPr marL="91440" lvl="0" indent="0" algn="l" rtl="0">
              <a:lnSpc>
                <a:spcPct val="90000"/>
              </a:lnSpc>
              <a:spcBef>
                <a:spcPts val="1600"/>
              </a:spcBef>
              <a:spcAft>
                <a:spcPts val="0"/>
              </a:spcAft>
              <a:buSzPts val="2200"/>
              <a:buNone/>
            </a:pPr>
            <a:endParaRPr dirty="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Autofit/>
          </a:bodyPr>
          <a:lstStyle/>
          <a:p>
            <a:pPr marL="0" lvl="0" indent="0" algn="ctr" rtl="0">
              <a:lnSpc>
                <a:spcPct val="80000"/>
              </a:lnSpc>
              <a:spcBef>
                <a:spcPts val="0"/>
              </a:spcBef>
              <a:spcAft>
                <a:spcPts val="0"/>
              </a:spcAft>
              <a:buClr>
                <a:srgbClr val="000000"/>
              </a:buClr>
              <a:buSzPts val="2700"/>
              <a:buFont typeface="Times New Roman"/>
              <a:buNone/>
            </a:pPr>
            <a:r>
              <a:rPr lang="en-IN" sz="2400" b="1">
                <a:solidFill>
                  <a:srgbClr val="000000"/>
                </a:solidFill>
                <a:latin typeface="Times New Roman"/>
                <a:ea typeface="Times New Roman"/>
                <a:cs typeface="Times New Roman"/>
                <a:sym typeface="Times New Roman"/>
              </a:rPr>
              <a:t>       PROPOSED SYSTEM ARCHITECTURE/WORKING</a:t>
            </a:r>
            <a:br>
              <a:rPr lang="en-IN" sz="2400">
                <a:solidFill>
                  <a:srgbClr val="000000"/>
                </a:solidFill>
                <a:latin typeface="Arial"/>
                <a:ea typeface="Arial"/>
                <a:cs typeface="Arial"/>
                <a:sym typeface="Arial"/>
              </a:rPr>
            </a:br>
            <a:endParaRPr sz="2400"/>
          </a:p>
        </p:txBody>
      </p:sp>
      <p:sp>
        <p:nvSpPr>
          <p:cNvPr id="162" name="Google Shape;162;p2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Autofit/>
          </a:bodyPr>
          <a:lstStyle/>
          <a:p>
            <a:pPr marL="458217" lvl="1" rtl="0">
              <a:lnSpc>
                <a:spcPct val="90000"/>
              </a:lnSpc>
              <a:spcBef>
                <a:spcPts val="0"/>
              </a:spcBef>
              <a:spcAft>
                <a:spcPts val="0"/>
              </a:spcAft>
              <a:buSzPts val="2200"/>
              <a:buFont typeface="Wingdings" panose="05000000000000000000" pitchFamily="2" charset="2"/>
              <a:buChar char="§"/>
            </a:pPr>
            <a:r>
              <a:rPr lang="en-IN" sz="2200" dirty="0">
                <a:latin typeface="Times New Roman"/>
                <a:ea typeface="Times New Roman"/>
                <a:cs typeface="Times New Roman"/>
                <a:sym typeface="Times New Roman"/>
              </a:rPr>
              <a:t>Add new articles </a:t>
            </a:r>
            <a:r>
              <a:rPr lang="en-IN" sz="2200" b="1" dirty="0">
                <a:latin typeface="Times New Roman"/>
                <a:ea typeface="Times New Roman"/>
                <a:cs typeface="Times New Roman"/>
                <a:sym typeface="Times New Roman"/>
              </a:rPr>
              <a:t>( many tags need to be created so that they can be cross referenced)</a:t>
            </a:r>
            <a:endParaRPr sz="2200" dirty="0">
              <a:latin typeface="Times New Roman"/>
              <a:ea typeface="Times New Roman"/>
              <a:cs typeface="Times New Roman"/>
              <a:sym typeface="Times New Roman"/>
            </a:endParaRPr>
          </a:p>
          <a:p>
            <a:pPr marL="641097" lvl="2" rtl="0">
              <a:lnSpc>
                <a:spcPct val="90000"/>
              </a:lnSpc>
              <a:spcBef>
                <a:spcPts val="600"/>
              </a:spcBef>
              <a:spcAft>
                <a:spcPts val="0"/>
              </a:spcAft>
              <a:buSzPts val="2200"/>
              <a:buFont typeface="Wingdings" panose="05000000000000000000" pitchFamily="2" charset="2"/>
              <a:buChar char="§"/>
            </a:pPr>
            <a:r>
              <a:rPr lang="en-IN" sz="2200" dirty="0">
                <a:latin typeface="Times New Roman"/>
                <a:ea typeface="Times New Roman"/>
                <a:cs typeface="Times New Roman"/>
                <a:sym typeface="Times New Roman"/>
              </a:rPr>
              <a:t>In foot conditions and common foot problems</a:t>
            </a:r>
            <a:endParaRPr sz="2200" dirty="0">
              <a:latin typeface="Times New Roman"/>
              <a:ea typeface="Times New Roman"/>
              <a:cs typeface="Times New Roman"/>
              <a:sym typeface="Times New Roman"/>
            </a:endParaRPr>
          </a:p>
          <a:p>
            <a:pPr marL="641097" lvl="2" rtl="0">
              <a:lnSpc>
                <a:spcPct val="90000"/>
              </a:lnSpc>
              <a:spcBef>
                <a:spcPts val="600"/>
              </a:spcBef>
              <a:spcAft>
                <a:spcPts val="0"/>
              </a:spcAft>
              <a:buSzPts val="2200"/>
              <a:buFont typeface="Wingdings" panose="05000000000000000000" pitchFamily="2" charset="2"/>
              <a:buChar char="§"/>
            </a:pPr>
            <a:r>
              <a:rPr lang="en-IN" sz="2200" dirty="0">
                <a:latin typeface="Times New Roman"/>
                <a:ea typeface="Times New Roman"/>
                <a:cs typeface="Times New Roman"/>
                <a:sym typeface="Times New Roman"/>
              </a:rPr>
              <a:t>In diabetes </a:t>
            </a:r>
            <a:r>
              <a:rPr lang="en-IN" sz="2200" dirty="0" err="1">
                <a:latin typeface="Times New Roman"/>
                <a:ea typeface="Times New Roman"/>
                <a:cs typeface="Times New Roman"/>
                <a:sym typeface="Times New Roman"/>
              </a:rPr>
              <a:t>center</a:t>
            </a:r>
            <a:endParaRPr sz="2200" dirty="0">
              <a:latin typeface="Times New Roman"/>
              <a:ea typeface="Times New Roman"/>
              <a:cs typeface="Times New Roman"/>
              <a:sym typeface="Times New Roman"/>
            </a:endParaRPr>
          </a:p>
          <a:p>
            <a:pPr marL="641097" lvl="2" rtl="0">
              <a:lnSpc>
                <a:spcPct val="90000"/>
              </a:lnSpc>
              <a:spcBef>
                <a:spcPts val="600"/>
              </a:spcBef>
              <a:spcAft>
                <a:spcPts val="0"/>
              </a:spcAft>
              <a:buSzPts val="2200"/>
              <a:buFont typeface="Wingdings" panose="05000000000000000000" pitchFamily="2" charset="2"/>
              <a:buChar char="§"/>
            </a:pPr>
            <a:r>
              <a:rPr lang="en-IN" sz="2200" dirty="0">
                <a:latin typeface="Times New Roman"/>
                <a:ea typeface="Times New Roman"/>
                <a:cs typeface="Times New Roman"/>
                <a:sym typeface="Times New Roman"/>
              </a:rPr>
              <a:t>In athletes corner</a:t>
            </a:r>
            <a:endParaRPr sz="2200" dirty="0">
              <a:latin typeface="Times New Roman"/>
              <a:ea typeface="Times New Roman"/>
              <a:cs typeface="Times New Roman"/>
              <a:sym typeface="Times New Roman"/>
            </a:endParaRPr>
          </a:p>
          <a:p>
            <a:pPr marL="458217" lvl="1" rtl="0">
              <a:lnSpc>
                <a:spcPct val="90000"/>
              </a:lnSpc>
              <a:spcBef>
                <a:spcPts val="600"/>
              </a:spcBef>
              <a:spcAft>
                <a:spcPts val="0"/>
              </a:spcAft>
              <a:buSzPts val="2200"/>
              <a:buFont typeface="Wingdings" panose="05000000000000000000" pitchFamily="2" charset="2"/>
              <a:buChar char="§"/>
            </a:pPr>
            <a:r>
              <a:rPr lang="en-IN" sz="2200" dirty="0">
                <a:latin typeface="Times New Roman"/>
                <a:ea typeface="Times New Roman"/>
                <a:cs typeface="Times New Roman"/>
                <a:sym typeface="Times New Roman"/>
              </a:rPr>
              <a:t>Add new blog articles</a:t>
            </a:r>
            <a:endParaRPr sz="2200" dirty="0">
              <a:latin typeface="Times New Roman"/>
              <a:ea typeface="Times New Roman"/>
              <a:cs typeface="Times New Roman"/>
              <a:sym typeface="Times New Roman"/>
            </a:endParaRPr>
          </a:p>
          <a:p>
            <a:pPr marL="641097" lvl="2" rtl="0">
              <a:lnSpc>
                <a:spcPct val="90000"/>
              </a:lnSpc>
              <a:spcBef>
                <a:spcPts val="600"/>
              </a:spcBef>
              <a:spcAft>
                <a:spcPts val="0"/>
              </a:spcAft>
              <a:buSzPts val="2200"/>
              <a:buFont typeface="Wingdings" panose="05000000000000000000" pitchFamily="2" charset="2"/>
              <a:buChar char="§"/>
            </a:pPr>
            <a:r>
              <a:rPr lang="en-IN" sz="2200" dirty="0">
                <a:latin typeface="Times New Roman"/>
                <a:ea typeface="Times New Roman"/>
                <a:cs typeface="Times New Roman"/>
                <a:sym typeface="Times New Roman"/>
              </a:rPr>
              <a:t>Organization of blog articles (which one first etc)</a:t>
            </a:r>
            <a:endParaRPr sz="2200" dirty="0">
              <a:latin typeface="Times New Roman"/>
              <a:ea typeface="Times New Roman"/>
              <a:cs typeface="Times New Roman"/>
              <a:sym typeface="Times New Roman"/>
            </a:endParaRPr>
          </a:p>
          <a:p>
            <a:pPr marL="294640" lvl="0" rtl="0">
              <a:lnSpc>
                <a:spcPct val="90000"/>
              </a:lnSpc>
              <a:spcBef>
                <a:spcPts val="1600"/>
              </a:spcBef>
              <a:spcAft>
                <a:spcPts val="0"/>
              </a:spcAft>
              <a:buSzPts val="2200"/>
              <a:buFont typeface="Wingdings" panose="05000000000000000000" pitchFamily="2" charset="2"/>
              <a:buChar char="§"/>
            </a:pPr>
            <a:r>
              <a:rPr lang="en-IN" dirty="0">
                <a:latin typeface="Times New Roman"/>
                <a:ea typeface="Times New Roman"/>
                <a:cs typeface="Times New Roman"/>
                <a:sym typeface="Times New Roman"/>
              </a:rPr>
              <a:t>Edit external links – e-com, social media etc (SA)</a:t>
            </a:r>
            <a:endParaRPr dirty="0">
              <a:latin typeface="Times New Roman"/>
              <a:ea typeface="Times New Roman"/>
              <a:cs typeface="Times New Roman"/>
              <a:sym typeface="Times New Roman"/>
            </a:endParaRPr>
          </a:p>
          <a:p>
            <a:pPr marL="458217" lvl="1" rtl="0">
              <a:lnSpc>
                <a:spcPct val="90000"/>
              </a:lnSpc>
              <a:spcBef>
                <a:spcPts val="400"/>
              </a:spcBef>
              <a:spcAft>
                <a:spcPts val="0"/>
              </a:spcAft>
              <a:buSzPts val="2200"/>
              <a:buFont typeface="Wingdings" panose="05000000000000000000" pitchFamily="2" charset="2"/>
              <a:buChar char="§"/>
            </a:pPr>
            <a:r>
              <a:rPr lang="en-IN" sz="2200" dirty="0">
                <a:latin typeface="Times New Roman"/>
                <a:ea typeface="Times New Roman"/>
                <a:cs typeface="Times New Roman"/>
                <a:sym typeface="Times New Roman"/>
              </a:rPr>
              <a:t>Cross linking social media (SA)</a:t>
            </a:r>
            <a:endParaRPr sz="2200" dirty="0">
              <a:latin typeface="Times New Roman"/>
              <a:ea typeface="Times New Roman"/>
              <a:cs typeface="Times New Roman"/>
              <a:sym typeface="Times New Roman"/>
            </a:endParaRPr>
          </a:p>
          <a:p>
            <a:pPr marL="91440" lvl="0" indent="0" algn="l" rtl="0">
              <a:lnSpc>
                <a:spcPct val="90000"/>
              </a:lnSpc>
              <a:spcBef>
                <a:spcPts val="1600"/>
              </a:spcBef>
              <a:spcAft>
                <a:spcPts val="0"/>
              </a:spcAft>
              <a:buSzPts val="2200"/>
              <a:buNone/>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Autofit/>
          </a:bodyPr>
          <a:lstStyle/>
          <a:p>
            <a:pPr marL="0" lvl="0" indent="0" algn="ctr" rtl="0">
              <a:lnSpc>
                <a:spcPct val="80000"/>
              </a:lnSpc>
              <a:spcBef>
                <a:spcPts val="0"/>
              </a:spcBef>
              <a:spcAft>
                <a:spcPts val="0"/>
              </a:spcAft>
              <a:buClr>
                <a:srgbClr val="000000"/>
              </a:buClr>
              <a:buSzPts val="2700"/>
              <a:buFont typeface="Times New Roman"/>
              <a:buNone/>
            </a:pPr>
            <a:r>
              <a:rPr lang="en-IN" sz="2400" b="1">
                <a:solidFill>
                  <a:srgbClr val="000000"/>
                </a:solidFill>
                <a:latin typeface="Times New Roman"/>
                <a:ea typeface="Times New Roman"/>
                <a:cs typeface="Times New Roman"/>
                <a:sym typeface="Times New Roman"/>
              </a:rPr>
              <a:t>       PROPOSED SYSTEM ARCHITECTURE/WORKING</a:t>
            </a:r>
            <a:br>
              <a:rPr lang="en-IN" sz="2400">
                <a:solidFill>
                  <a:srgbClr val="000000"/>
                </a:solidFill>
                <a:latin typeface="Arial"/>
                <a:ea typeface="Arial"/>
                <a:cs typeface="Arial"/>
                <a:sym typeface="Arial"/>
              </a:rPr>
            </a:br>
            <a:endParaRPr sz="2400"/>
          </a:p>
        </p:txBody>
      </p:sp>
      <p:sp>
        <p:nvSpPr>
          <p:cNvPr id="168" name="Google Shape;168;p2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Autofit/>
          </a:bodyPr>
          <a:lstStyle/>
          <a:p>
            <a:pPr marL="91440" lvl="0" indent="-139700" algn="l" rtl="0">
              <a:lnSpc>
                <a:spcPct val="90000"/>
              </a:lnSpc>
              <a:spcBef>
                <a:spcPts val="0"/>
              </a:spcBef>
              <a:spcAft>
                <a:spcPts val="0"/>
              </a:spcAft>
              <a:buSzPts val="2200"/>
              <a:buFont typeface="Noto Sans Symbols"/>
              <a:buChar char="▪"/>
            </a:pPr>
            <a:r>
              <a:rPr lang="en-IN" sz="1800" dirty="0"/>
              <a:t>Edit forms, articles and blogs, newsletters (SA)</a:t>
            </a:r>
            <a:endParaRPr sz="1800" dirty="0"/>
          </a:p>
          <a:p>
            <a:pPr marL="91440" lvl="0" indent="-139700" algn="l" rtl="0">
              <a:lnSpc>
                <a:spcPct val="90000"/>
              </a:lnSpc>
              <a:spcBef>
                <a:spcPts val="1400"/>
              </a:spcBef>
              <a:spcAft>
                <a:spcPts val="0"/>
              </a:spcAft>
              <a:buSzPts val="2200"/>
              <a:buFont typeface="Noto Sans Symbols"/>
              <a:buChar char="▪"/>
            </a:pPr>
            <a:r>
              <a:rPr lang="en-IN" sz="1800" dirty="0"/>
              <a:t>Edit Images in articles (change) (CM)</a:t>
            </a:r>
            <a:endParaRPr sz="1800" dirty="0"/>
          </a:p>
          <a:p>
            <a:pPr marL="91440" lvl="0" indent="-139700" algn="l" rtl="0">
              <a:lnSpc>
                <a:spcPct val="90000"/>
              </a:lnSpc>
              <a:spcBef>
                <a:spcPts val="1400"/>
              </a:spcBef>
              <a:spcAft>
                <a:spcPts val="0"/>
              </a:spcAft>
              <a:buSzPts val="2200"/>
              <a:buFont typeface="Noto Sans Symbols"/>
              <a:buChar char="▪"/>
            </a:pPr>
            <a:r>
              <a:rPr lang="en-IN" sz="1800" dirty="0"/>
              <a:t>Add new branch on home page (SA)</a:t>
            </a:r>
            <a:endParaRPr sz="1800" dirty="0"/>
          </a:p>
          <a:p>
            <a:pPr marL="91440" lvl="0" indent="-139700" algn="l" rtl="0">
              <a:lnSpc>
                <a:spcPct val="90000"/>
              </a:lnSpc>
              <a:spcBef>
                <a:spcPts val="1400"/>
              </a:spcBef>
              <a:spcAft>
                <a:spcPts val="0"/>
              </a:spcAft>
              <a:buSzPts val="2200"/>
              <a:buFont typeface="Noto Sans Symbols"/>
              <a:buChar char="▪"/>
            </a:pPr>
            <a:r>
              <a:rPr lang="en-IN" sz="1800" dirty="0"/>
              <a:t>Add new branch on sub pages (SA)</a:t>
            </a:r>
            <a:endParaRPr sz="1800" dirty="0"/>
          </a:p>
          <a:p>
            <a:pPr marL="91440" lvl="0" indent="-139700" algn="l" rtl="0">
              <a:lnSpc>
                <a:spcPct val="90000"/>
              </a:lnSpc>
              <a:spcBef>
                <a:spcPts val="1400"/>
              </a:spcBef>
              <a:spcAft>
                <a:spcPts val="0"/>
              </a:spcAft>
              <a:buSzPts val="2200"/>
              <a:buFont typeface="Noto Sans Symbols"/>
              <a:buChar char="▪"/>
            </a:pPr>
            <a:r>
              <a:rPr lang="en-IN" sz="1800" dirty="0"/>
              <a:t>Newsletter service management (Gen)</a:t>
            </a:r>
            <a:endParaRPr sz="1800" dirty="0"/>
          </a:p>
          <a:p>
            <a:pPr marL="91440" lvl="0" indent="-139700" algn="l" rtl="0">
              <a:lnSpc>
                <a:spcPct val="90000"/>
              </a:lnSpc>
              <a:spcBef>
                <a:spcPts val="1400"/>
              </a:spcBef>
              <a:spcAft>
                <a:spcPts val="0"/>
              </a:spcAft>
              <a:buSzPts val="2200"/>
              <a:buFont typeface="Noto Sans Symbols"/>
              <a:buChar char="▪"/>
            </a:pPr>
            <a:r>
              <a:rPr lang="en-IN" sz="1800" dirty="0"/>
              <a:t>Security and Privacy policies (SA)</a:t>
            </a:r>
            <a:endParaRPr sz="1800" dirty="0"/>
          </a:p>
          <a:p>
            <a:pPr marL="91440" lvl="0" indent="0" algn="l" rtl="0">
              <a:lnSpc>
                <a:spcPct val="90000"/>
              </a:lnSpc>
              <a:spcBef>
                <a:spcPts val="1400"/>
              </a:spcBef>
              <a:spcAft>
                <a:spcPts val="0"/>
              </a:spcAft>
              <a:buSzPts val="2200"/>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5"/>
          <p:cNvSpPr txBox="1">
            <a:spLocks noGrp="1"/>
          </p:cNvSpPr>
          <p:nvPr>
            <p:ph type="title"/>
          </p:nvPr>
        </p:nvSpPr>
        <p:spPr>
          <a:xfrm>
            <a:off x="1024128" y="585216"/>
            <a:ext cx="10154734" cy="1499616"/>
          </a:xfrm>
          <a:prstGeom prst="rect">
            <a:avLst/>
          </a:prstGeom>
          <a:noFill/>
          <a:ln>
            <a:noFill/>
          </a:ln>
        </p:spPr>
        <p:txBody>
          <a:bodyPr spcFirstLastPara="1" wrap="square" lIns="91425" tIns="45700" rIns="91425" bIns="45700" anchor="ctr" anchorCtr="0">
            <a:noAutofit/>
          </a:bodyPr>
          <a:lstStyle/>
          <a:p>
            <a:pPr marL="0" lvl="0" indent="0" algn="ctr" rtl="0">
              <a:lnSpc>
                <a:spcPct val="80000"/>
              </a:lnSpc>
              <a:spcBef>
                <a:spcPts val="0"/>
              </a:spcBef>
              <a:spcAft>
                <a:spcPts val="0"/>
              </a:spcAft>
              <a:buClr>
                <a:srgbClr val="000000"/>
              </a:buClr>
              <a:buSzPts val="2700"/>
              <a:buFont typeface="Times New Roman"/>
              <a:buNone/>
            </a:pPr>
            <a:r>
              <a:rPr lang="en-IN" sz="2400" b="1">
                <a:solidFill>
                  <a:srgbClr val="000000"/>
                </a:solidFill>
                <a:latin typeface="Times New Roman"/>
                <a:ea typeface="Times New Roman"/>
                <a:cs typeface="Times New Roman"/>
                <a:sym typeface="Times New Roman"/>
              </a:rPr>
              <a:t>	PROPOSED SYSTEM ARCHITECTURE/WORKING</a:t>
            </a:r>
            <a:endParaRPr sz="2400"/>
          </a:p>
        </p:txBody>
      </p:sp>
      <p:sp>
        <p:nvSpPr>
          <p:cNvPr id="174" name="Google Shape;174;p25"/>
          <p:cNvSpPr txBox="1">
            <a:spLocks noGrp="1"/>
          </p:cNvSpPr>
          <p:nvPr>
            <p:ph type="body" idx="1"/>
          </p:nvPr>
        </p:nvSpPr>
        <p:spPr>
          <a:xfrm>
            <a:off x="1024127" y="2286000"/>
            <a:ext cx="4754880" cy="4023360"/>
          </a:xfrm>
          <a:prstGeom prst="rect">
            <a:avLst/>
          </a:prstGeom>
          <a:noFill/>
          <a:ln>
            <a:noFill/>
          </a:ln>
        </p:spPr>
        <p:txBody>
          <a:bodyPr spcFirstLastPara="1" wrap="square" lIns="45700" tIns="45700" rIns="45700" bIns="45700" anchor="t" anchorCtr="0">
            <a:noAutofit/>
          </a:bodyPr>
          <a:lstStyle/>
          <a:p>
            <a:pPr marL="91440" lvl="0" indent="-139700" algn="just" rtl="0">
              <a:lnSpc>
                <a:spcPct val="90000"/>
              </a:lnSpc>
              <a:spcBef>
                <a:spcPts val="0"/>
              </a:spcBef>
              <a:spcAft>
                <a:spcPts val="0"/>
              </a:spcAft>
              <a:buSzPts val="2200"/>
              <a:buChar char=" "/>
            </a:pPr>
            <a:r>
              <a:rPr lang="en-IN" sz="1800" dirty="0">
                <a:latin typeface="Times New Roman"/>
                <a:ea typeface="Times New Roman"/>
                <a:cs typeface="Times New Roman"/>
                <a:sym typeface="Times New Roman"/>
              </a:rPr>
              <a:t>This fig is a reference database for blogs or articles to be posted on website which includes different constrains for storing post information as well as its retrieval and view to be reflected on site. The whole website database will also be designed subsequently as the website development progresses further.</a:t>
            </a:r>
            <a:endParaRPr sz="1800" dirty="0"/>
          </a:p>
        </p:txBody>
      </p:sp>
      <p:pic>
        <p:nvPicPr>
          <p:cNvPr id="175" name="Google Shape;175;p25" descr="Db"/>
          <p:cNvPicPr preferRelativeResize="0"/>
          <p:nvPr/>
        </p:nvPicPr>
        <p:blipFill rotWithShape="1">
          <a:blip r:embed="rId3">
            <a:alphaModFix/>
          </a:blip>
          <a:srcRect/>
          <a:stretch/>
        </p:blipFill>
        <p:spPr>
          <a:xfrm>
            <a:off x="6198653" y="2286004"/>
            <a:ext cx="5887454" cy="320838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7"/>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sz="2400" b="1">
                <a:latin typeface="Times New Roman"/>
                <a:ea typeface="Times New Roman"/>
                <a:cs typeface="Times New Roman"/>
                <a:sym typeface="Times New Roman"/>
              </a:rPr>
              <a:t>Prototype Design Demonstration </a:t>
            </a:r>
            <a:endParaRPr sz="2400" b="1">
              <a:latin typeface="Times New Roman"/>
              <a:ea typeface="Times New Roman"/>
              <a:cs typeface="Times New Roman"/>
              <a:sym typeface="Times New Roman"/>
            </a:endParaRPr>
          </a:p>
        </p:txBody>
      </p:sp>
      <p:sp>
        <p:nvSpPr>
          <p:cNvPr id="188" name="Google Shape;188;p27"/>
          <p:cNvSpPr txBox="1">
            <a:spLocks noGrp="1"/>
          </p:cNvSpPr>
          <p:nvPr>
            <p:ph type="body" idx="1"/>
          </p:nvPr>
        </p:nvSpPr>
        <p:spPr>
          <a:xfrm>
            <a:off x="1024125" y="1883875"/>
            <a:ext cx="9720000" cy="4809000"/>
          </a:xfrm>
          <a:prstGeom prst="rect">
            <a:avLst/>
          </a:prstGeom>
        </p:spPr>
        <p:txBody>
          <a:bodyPr spcFirstLastPara="1" wrap="square" lIns="45700" tIns="45700" rIns="45700" bIns="45700" anchor="t" anchorCtr="0">
            <a:noAutofit/>
          </a:bodyPr>
          <a:lstStyle/>
          <a:p>
            <a:pPr marL="0" lvl="0" indent="0" algn="l" rtl="0">
              <a:spcBef>
                <a:spcPts val="1200"/>
              </a:spcBef>
              <a:spcAft>
                <a:spcPts val="0"/>
              </a:spcAft>
              <a:buNone/>
            </a:pPr>
            <a:r>
              <a:rPr lang="en-IN"/>
              <a:t>hjkkh</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ctr" rtl="0">
              <a:spcBef>
                <a:spcPts val="1200"/>
              </a:spcBef>
              <a:spcAft>
                <a:spcPts val="200"/>
              </a:spcAft>
              <a:buNone/>
            </a:pPr>
            <a:r>
              <a:rPr lang="en-IN"/>
              <a:t>Home Page</a:t>
            </a:r>
            <a:endParaRPr/>
          </a:p>
        </p:txBody>
      </p:sp>
      <p:pic>
        <p:nvPicPr>
          <p:cNvPr id="189" name="Google Shape;189;p27"/>
          <p:cNvPicPr preferRelativeResize="0"/>
          <p:nvPr/>
        </p:nvPicPr>
        <p:blipFill>
          <a:blip r:embed="rId3">
            <a:alphaModFix/>
          </a:blip>
          <a:stretch>
            <a:fillRect/>
          </a:stretch>
        </p:blipFill>
        <p:spPr>
          <a:xfrm>
            <a:off x="1024125" y="1883875"/>
            <a:ext cx="9719998" cy="40972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8"/>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IN" sz="2400" b="1">
                <a:latin typeface="Times New Roman"/>
                <a:ea typeface="Times New Roman"/>
                <a:cs typeface="Times New Roman"/>
                <a:sym typeface="Times New Roman"/>
              </a:rPr>
              <a:t>Prototype Design Demonstration </a:t>
            </a:r>
            <a:endParaRPr/>
          </a:p>
        </p:txBody>
      </p:sp>
      <p:sp>
        <p:nvSpPr>
          <p:cNvPr id="196" name="Google Shape;196;p28"/>
          <p:cNvSpPr txBox="1">
            <a:spLocks noGrp="1"/>
          </p:cNvSpPr>
          <p:nvPr>
            <p:ph type="body" idx="1"/>
          </p:nvPr>
        </p:nvSpPr>
        <p:spPr>
          <a:xfrm>
            <a:off x="1024125" y="1751675"/>
            <a:ext cx="9720000" cy="4908000"/>
          </a:xfrm>
          <a:prstGeom prst="rect">
            <a:avLst/>
          </a:prstGeom>
        </p:spPr>
        <p:txBody>
          <a:bodyPr spcFirstLastPara="1" wrap="square" lIns="45700" tIns="45700" rIns="45700" bIns="45700" anchor="t" anchorCtr="0">
            <a:noAutofit/>
          </a:bodyPr>
          <a:lstStyle/>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ctr" rtl="0">
              <a:spcBef>
                <a:spcPts val="1200"/>
              </a:spcBef>
              <a:spcAft>
                <a:spcPts val="200"/>
              </a:spcAft>
              <a:buNone/>
            </a:pPr>
            <a:r>
              <a:rPr lang="en-IN">
                <a:latin typeface="Times New Roman"/>
                <a:ea typeface="Times New Roman"/>
                <a:cs typeface="Times New Roman"/>
                <a:sym typeface="Times New Roman"/>
              </a:rPr>
              <a:t>Know Your Foot Type page</a:t>
            </a:r>
            <a:endParaRPr>
              <a:latin typeface="Times New Roman"/>
              <a:ea typeface="Times New Roman"/>
              <a:cs typeface="Times New Roman"/>
              <a:sym typeface="Times New Roman"/>
            </a:endParaRPr>
          </a:p>
        </p:txBody>
      </p:sp>
      <p:pic>
        <p:nvPicPr>
          <p:cNvPr id="197" name="Google Shape;197;p28"/>
          <p:cNvPicPr preferRelativeResize="0"/>
          <p:nvPr/>
        </p:nvPicPr>
        <p:blipFill>
          <a:blip r:embed="rId3">
            <a:alphaModFix/>
          </a:blip>
          <a:stretch>
            <a:fillRect/>
          </a:stretch>
        </p:blipFill>
        <p:spPr>
          <a:xfrm>
            <a:off x="1024125" y="1751675"/>
            <a:ext cx="9719998" cy="4180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9"/>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sz="2400" b="1">
                <a:latin typeface="Times New Roman"/>
                <a:ea typeface="Times New Roman"/>
                <a:cs typeface="Times New Roman"/>
                <a:sym typeface="Times New Roman"/>
              </a:rPr>
              <a:t>Prototype Design Demonstration </a:t>
            </a:r>
            <a:endParaRPr/>
          </a:p>
        </p:txBody>
      </p:sp>
      <p:sp>
        <p:nvSpPr>
          <p:cNvPr id="204" name="Google Shape;204;p29"/>
          <p:cNvSpPr txBox="1">
            <a:spLocks noGrp="1"/>
          </p:cNvSpPr>
          <p:nvPr>
            <p:ph type="body" idx="1"/>
          </p:nvPr>
        </p:nvSpPr>
        <p:spPr>
          <a:xfrm>
            <a:off x="1024125" y="1751675"/>
            <a:ext cx="9720000" cy="4908000"/>
          </a:xfrm>
          <a:prstGeom prst="rect">
            <a:avLst/>
          </a:prstGeom>
        </p:spPr>
        <p:txBody>
          <a:bodyPr spcFirstLastPara="1" wrap="square" lIns="45700" tIns="45700" rIns="45700" bIns="45700" anchor="t" anchorCtr="0">
            <a:noAutofit/>
          </a:bodyPr>
          <a:lstStyle/>
          <a:p>
            <a:pPr marL="0" lvl="0" indent="0" algn="just" rtl="0">
              <a:spcBef>
                <a:spcPts val="1200"/>
              </a:spcBef>
              <a:spcAft>
                <a:spcPts val="0"/>
              </a:spcAft>
              <a:buNone/>
            </a:pPr>
            <a:endParaRPr/>
          </a:p>
          <a:p>
            <a:pPr marL="0" lvl="0" indent="0" algn="just" rtl="0">
              <a:spcBef>
                <a:spcPts val="1200"/>
              </a:spcBef>
              <a:spcAft>
                <a:spcPts val="0"/>
              </a:spcAft>
              <a:buNone/>
            </a:pPr>
            <a:endParaRPr/>
          </a:p>
          <a:p>
            <a:pPr marL="0" lvl="0" indent="0" algn="just" rtl="0">
              <a:spcBef>
                <a:spcPts val="1200"/>
              </a:spcBef>
              <a:spcAft>
                <a:spcPts val="0"/>
              </a:spcAft>
              <a:buNone/>
            </a:pPr>
            <a:endParaRPr/>
          </a:p>
          <a:p>
            <a:pPr marL="0" lvl="0" indent="0" algn="just" rtl="0">
              <a:spcBef>
                <a:spcPts val="1200"/>
              </a:spcBef>
              <a:spcAft>
                <a:spcPts val="0"/>
              </a:spcAft>
              <a:buNone/>
            </a:pPr>
            <a:endParaRPr/>
          </a:p>
          <a:p>
            <a:pPr marL="0" lvl="0" indent="0" algn="just" rtl="0">
              <a:spcBef>
                <a:spcPts val="1200"/>
              </a:spcBef>
              <a:spcAft>
                <a:spcPts val="0"/>
              </a:spcAft>
              <a:buNone/>
            </a:pPr>
            <a:endParaRPr/>
          </a:p>
          <a:p>
            <a:pPr marL="0" lvl="0" indent="0" algn="just" rtl="0">
              <a:spcBef>
                <a:spcPts val="1200"/>
              </a:spcBef>
              <a:spcAft>
                <a:spcPts val="0"/>
              </a:spcAft>
              <a:buNone/>
            </a:pPr>
            <a:endParaRPr/>
          </a:p>
          <a:p>
            <a:pPr marL="0" lvl="0" indent="0" algn="just" rtl="0">
              <a:spcBef>
                <a:spcPts val="1200"/>
              </a:spcBef>
              <a:spcAft>
                <a:spcPts val="0"/>
              </a:spcAft>
              <a:buNone/>
            </a:pPr>
            <a:endParaRPr/>
          </a:p>
          <a:p>
            <a:pPr marL="0" lvl="0" indent="0" algn="just" rtl="0">
              <a:spcBef>
                <a:spcPts val="1200"/>
              </a:spcBef>
              <a:spcAft>
                <a:spcPts val="0"/>
              </a:spcAft>
              <a:buNone/>
            </a:pPr>
            <a:endParaRPr/>
          </a:p>
          <a:p>
            <a:pPr marL="0" lvl="0" indent="0" algn="just" rtl="0">
              <a:spcBef>
                <a:spcPts val="1200"/>
              </a:spcBef>
              <a:spcAft>
                <a:spcPts val="0"/>
              </a:spcAft>
              <a:buNone/>
            </a:pPr>
            <a:endParaRPr/>
          </a:p>
          <a:p>
            <a:pPr marL="0" lvl="0" indent="0" algn="just" rtl="0">
              <a:spcBef>
                <a:spcPts val="1200"/>
              </a:spcBef>
              <a:spcAft>
                <a:spcPts val="200"/>
              </a:spcAft>
              <a:buNone/>
            </a:pPr>
            <a:r>
              <a:rPr lang="en-IN">
                <a:latin typeface="Times New Roman"/>
                <a:ea typeface="Times New Roman"/>
                <a:cs typeface="Times New Roman"/>
                <a:sym typeface="Times New Roman"/>
              </a:rPr>
              <a:t>Foot Conditions page containing different articles topic in list in which we can see the brief of what information article contains.</a:t>
            </a:r>
            <a:endParaRPr>
              <a:latin typeface="Times New Roman"/>
              <a:ea typeface="Times New Roman"/>
              <a:cs typeface="Times New Roman"/>
              <a:sym typeface="Times New Roman"/>
            </a:endParaRPr>
          </a:p>
        </p:txBody>
      </p:sp>
      <p:pic>
        <p:nvPicPr>
          <p:cNvPr id="205" name="Google Shape;205;p29"/>
          <p:cNvPicPr preferRelativeResize="0"/>
          <p:nvPr/>
        </p:nvPicPr>
        <p:blipFill>
          <a:blip r:embed="rId3">
            <a:alphaModFix/>
          </a:blip>
          <a:stretch>
            <a:fillRect/>
          </a:stretch>
        </p:blipFill>
        <p:spPr>
          <a:xfrm>
            <a:off x="1024125" y="1711175"/>
            <a:ext cx="9719998" cy="4122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0"/>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sz="2400" b="1">
                <a:latin typeface="Times New Roman"/>
                <a:ea typeface="Times New Roman"/>
                <a:cs typeface="Times New Roman"/>
                <a:sym typeface="Times New Roman"/>
              </a:rPr>
              <a:t>Prototype Design Demonstration </a:t>
            </a:r>
            <a:endParaRPr/>
          </a:p>
        </p:txBody>
      </p:sp>
      <p:sp>
        <p:nvSpPr>
          <p:cNvPr id="212" name="Google Shape;212;p30"/>
          <p:cNvSpPr txBox="1">
            <a:spLocks noGrp="1"/>
          </p:cNvSpPr>
          <p:nvPr>
            <p:ph type="body" idx="1"/>
          </p:nvPr>
        </p:nvSpPr>
        <p:spPr>
          <a:xfrm>
            <a:off x="1024125" y="1751675"/>
            <a:ext cx="9720000" cy="4908000"/>
          </a:xfrm>
          <a:prstGeom prst="rect">
            <a:avLst/>
          </a:prstGeom>
        </p:spPr>
        <p:txBody>
          <a:bodyPr spcFirstLastPara="1" wrap="square" lIns="45700" tIns="45700" rIns="45700" bIns="45700" anchor="t" anchorCtr="0">
            <a:noAutofit/>
          </a:bodyPr>
          <a:lstStyle/>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ctr" rtl="0">
              <a:spcBef>
                <a:spcPts val="1200"/>
              </a:spcBef>
              <a:spcAft>
                <a:spcPts val="200"/>
              </a:spcAft>
              <a:buNone/>
            </a:pPr>
            <a:r>
              <a:rPr lang="en-IN">
                <a:latin typeface="Times New Roman"/>
                <a:ea typeface="Times New Roman"/>
                <a:cs typeface="Times New Roman"/>
                <a:sym typeface="Times New Roman"/>
              </a:rPr>
              <a:t>Detailed Article page of one of the topic present in Foot Conditions page</a:t>
            </a:r>
            <a:endParaRPr>
              <a:latin typeface="Times New Roman"/>
              <a:ea typeface="Times New Roman"/>
              <a:cs typeface="Times New Roman"/>
              <a:sym typeface="Times New Roman"/>
            </a:endParaRPr>
          </a:p>
        </p:txBody>
      </p:sp>
      <p:pic>
        <p:nvPicPr>
          <p:cNvPr id="213" name="Google Shape;213;p30"/>
          <p:cNvPicPr preferRelativeResize="0"/>
          <p:nvPr/>
        </p:nvPicPr>
        <p:blipFill>
          <a:blip r:embed="rId3">
            <a:alphaModFix/>
          </a:blip>
          <a:stretch>
            <a:fillRect/>
          </a:stretch>
        </p:blipFill>
        <p:spPr>
          <a:xfrm>
            <a:off x="1024125" y="1751675"/>
            <a:ext cx="9719998" cy="42139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1"/>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sz="2400" b="1">
                <a:latin typeface="Times New Roman"/>
                <a:ea typeface="Times New Roman"/>
                <a:cs typeface="Times New Roman"/>
                <a:sym typeface="Times New Roman"/>
              </a:rPr>
              <a:t>Prototype Design Demonstration </a:t>
            </a:r>
            <a:endParaRPr/>
          </a:p>
        </p:txBody>
      </p:sp>
      <p:sp>
        <p:nvSpPr>
          <p:cNvPr id="220" name="Google Shape;220;p31"/>
          <p:cNvSpPr txBox="1">
            <a:spLocks noGrp="1"/>
          </p:cNvSpPr>
          <p:nvPr>
            <p:ph type="body" idx="1"/>
          </p:nvPr>
        </p:nvSpPr>
        <p:spPr>
          <a:xfrm>
            <a:off x="1024125" y="1751675"/>
            <a:ext cx="9720000" cy="4908000"/>
          </a:xfrm>
          <a:prstGeom prst="rect">
            <a:avLst/>
          </a:prstGeom>
        </p:spPr>
        <p:txBody>
          <a:bodyPr spcFirstLastPara="1" wrap="square" lIns="45700" tIns="45700" rIns="45700" bIns="45700" anchor="t" anchorCtr="0">
            <a:noAutofit/>
          </a:bodyPr>
          <a:lstStyle/>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ctr" rtl="0">
              <a:spcBef>
                <a:spcPts val="1200"/>
              </a:spcBef>
              <a:spcAft>
                <a:spcPts val="200"/>
              </a:spcAft>
              <a:buNone/>
            </a:pPr>
            <a:r>
              <a:rPr lang="en-IN">
                <a:latin typeface="Times New Roman"/>
                <a:ea typeface="Times New Roman"/>
                <a:cs typeface="Times New Roman"/>
                <a:sym typeface="Times New Roman"/>
              </a:rPr>
              <a:t>Blog page containing  list blog different topics related to health issue</a:t>
            </a:r>
            <a:endParaRPr>
              <a:latin typeface="Times New Roman"/>
              <a:ea typeface="Times New Roman"/>
              <a:cs typeface="Times New Roman"/>
              <a:sym typeface="Times New Roman"/>
            </a:endParaRPr>
          </a:p>
        </p:txBody>
      </p:sp>
      <p:pic>
        <p:nvPicPr>
          <p:cNvPr id="221" name="Google Shape;221;p31"/>
          <p:cNvPicPr preferRelativeResize="0"/>
          <p:nvPr/>
        </p:nvPicPr>
        <p:blipFill>
          <a:blip r:embed="rId3">
            <a:alphaModFix/>
          </a:blip>
          <a:stretch>
            <a:fillRect/>
          </a:stretch>
        </p:blipFill>
        <p:spPr>
          <a:xfrm>
            <a:off x="1024125" y="1751675"/>
            <a:ext cx="9719998" cy="4180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4"/>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sz="2400" b="1">
                <a:latin typeface="Times New Roman"/>
                <a:ea typeface="Times New Roman"/>
                <a:cs typeface="Times New Roman"/>
                <a:sym typeface="Times New Roman"/>
              </a:rPr>
              <a:t>Contents</a:t>
            </a:r>
            <a:endParaRPr sz="2400" b="1">
              <a:latin typeface="Times New Roman"/>
              <a:ea typeface="Times New Roman"/>
              <a:cs typeface="Times New Roman"/>
              <a:sym typeface="Times New Roman"/>
            </a:endParaRPr>
          </a:p>
        </p:txBody>
      </p:sp>
      <p:sp>
        <p:nvSpPr>
          <p:cNvPr id="106" name="Google Shape;106;p14"/>
          <p:cNvSpPr txBox="1">
            <a:spLocks noGrp="1"/>
          </p:cNvSpPr>
          <p:nvPr>
            <p:ph type="body" idx="1"/>
          </p:nvPr>
        </p:nvSpPr>
        <p:spPr>
          <a:xfrm>
            <a:off x="1024128" y="2286000"/>
            <a:ext cx="9720000" cy="4023300"/>
          </a:xfrm>
          <a:prstGeom prst="rect">
            <a:avLst/>
          </a:prstGeom>
          <a:effectLst>
            <a:outerShdw blurRad="57150" dist="19050" dir="5400000" algn="bl" rotWithShape="0">
              <a:srgbClr val="0C0C0C">
                <a:alpha val="50000"/>
              </a:srgbClr>
            </a:outerShdw>
            <a:reflection dist="38100" dir="5400000" fadeDir="5400012" sy="-100000" algn="bl" rotWithShape="0"/>
          </a:effectLst>
        </p:spPr>
        <p:txBody>
          <a:bodyPr spcFirstLastPara="1" wrap="square" lIns="45700" tIns="45700" rIns="45700" bIns="45700" anchor="t" anchorCtr="0">
            <a:noAutofit/>
          </a:bodyPr>
          <a:lstStyle/>
          <a:p>
            <a:pPr marL="457200" lvl="0" indent="-342900" algn="l" rtl="0">
              <a:spcBef>
                <a:spcPts val="1200"/>
              </a:spcBef>
              <a:spcAft>
                <a:spcPts val="0"/>
              </a:spcAft>
              <a:buSzPts val="1800"/>
              <a:buFont typeface="Times New Roman"/>
              <a:buChar char="●"/>
            </a:pPr>
            <a:r>
              <a:rPr lang="en-IN">
                <a:latin typeface="Times New Roman"/>
                <a:ea typeface="Times New Roman"/>
                <a:cs typeface="Times New Roman"/>
                <a:sym typeface="Times New Roman"/>
              </a:rPr>
              <a:t>Introduction  </a:t>
            </a:r>
            <a:endParaRPr>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IN">
                <a:latin typeface="Times New Roman"/>
                <a:ea typeface="Times New Roman"/>
                <a:cs typeface="Times New Roman"/>
                <a:sym typeface="Times New Roman"/>
              </a:rPr>
              <a:t>Objectives  </a:t>
            </a:r>
            <a:endParaRPr>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IN">
                <a:latin typeface="Times New Roman"/>
                <a:ea typeface="Times New Roman"/>
                <a:cs typeface="Times New Roman"/>
                <a:sym typeface="Times New Roman"/>
              </a:rPr>
              <a:t>Problem Definition  </a:t>
            </a:r>
            <a:endParaRPr>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IN">
                <a:latin typeface="Times New Roman"/>
                <a:ea typeface="Times New Roman"/>
                <a:cs typeface="Times New Roman"/>
                <a:sym typeface="Times New Roman"/>
              </a:rPr>
              <a:t>Technological Stack  </a:t>
            </a:r>
            <a:endParaRPr>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IN">
                <a:latin typeface="Times New Roman"/>
                <a:ea typeface="Times New Roman"/>
                <a:cs typeface="Times New Roman"/>
                <a:sym typeface="Times New Roman"/>
              </a:rPr>
              <a:t>Review Suggestions  </a:t>
            </a:r>
            <a:endParaRPr>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IN">
                <a:latin typeface="Times New Roman"/>
                <a:ea typeface="Times New Roman"/>
                <a:cs typeface="Times New Roman"/>
                <a:sym typeface="Times New Roman"/>
              </a:rPr>
              <a:t>Proposed System Architecture/Working  </a:t>
            </a:r>
            <a:endParaRPr>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IN">
                <a:latin typeface="Times New Roman"/>
                <a:ea typeface="Times New Roman"/>
                <a:cs typeface="Times New Roman"/>
                <a:sym typeface="Times New Roman"/>
              </a:rPr>
              <a:t>Prototype Design Demonstration  </a:t>
            </a:r>
            <a:endParaRPr>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IN">
                <a:latin typeface="Times New Roman"/>
                <a:ea typeface="Times New Roman"/>
                <a:cs typeface="Times New Roman"/>
                <a:sym typeface="Times New Roman"/>
              </a:rPr>
              <a:t>Plan of Paper Publication</a:t>
            </a:r>
            <a:endParaRPr>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IN">
                <a:latin typeface="Times New Roman"/>
                <a:ea typeface="Times New Roman"/>
                <a:cs typeface="Times New Roman"/>
                <a:sym typeface="Times New Roman"/>
              </a:rPr>
              <a:t>Conclusion</a:t>
            </a:r>
            <a:endParaRPr>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IN">
                <a:latin typeface="Times New Roman"/>
                <a:ea typeface="Times New Roman"/>
                <a:cs typeface="Times New Roman"/>
                <a:sym typeface="Times New Roman"/>
              </a:rPr>
              <a:t>Reference</a:t>
            </a:r>
            <a:endParaRPr>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2"/>
          <p:cNvSpPr txBox="1">
            <a:spLocks noGrp="1"/>
          </p:cNvSpPr>
          <p:nvPr>
            <p:ph type="title"/>
          </p:nvPr>
        </p:nvSpPr>
        <p:spPr>
          <a:xfrm>
            <a:off x="1127903" y="585216"/>
            <a:ext cx="9720000" cy="1499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sz="2400" b="1">
                <a:latin typeface="Times New Roman"/>
                <a:ea typeface="Times New Roman"/>
                <a:cs typeface="Times New Roman"/>
                <a:sym typeface="Times New Roman"/>
              </a:rPr>
              <a:t>Prototype Design Demonstration </a:t>
            </a:r>
            <a:endParaRPr/>
          </a:p>
        </p:txBody>
      </p:sp>
      <p:sp>
        <p:nvSpPr>
          <p:cNvPr id="228" name="Google Shape;228;p32"/>
          <p:cNvSpPr txBox="1">
            <a:spLocks noGrp="1"/>
          </p:cNvSpPr>
          <p:nvPr>
            <p:ph type="body" idx="1"/>
          </p:nvPr>
        </p:nvSpPr>
        <p:spPr>
          <a:xfrm>
            <a:off x="1024125" y="1751675"/>
            <a:ext cx="9720000" cy="4908000"/>
          </a:xfrm>
          <a:prstGeom prst="rect">
            <a:avLst/>
          </a:prstGeom>
        </p:spPr>
        <p:txBody>
          <a:bodyPr spcFirstLastPara="1" wrap="square" lIns="45700" tIns="45700" rIns="45700" bIns="45700" anchor="t" anchorCtr="0">
            <a:noAutofit/>
          </a:bodyPr>
          <a:lstStyle/>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ctr" rtl="0">
              <a:spcBef>
                <a:spcPts val="1200"/>
              </a:spcBef>
              <a:spcAft>
                <a:spcPts val="200"/>
              </a:spcAft>
              <a:buNone/>
            </a:pPr>
            <a:r>
              <a:rPr lang="en-IN">
                <a:latin typeface="Times New Roman"/>
                <a:ea typeface="Times New Roman"/>
                <a:cs typeface="Times New Roman"/>
                <a:sym typeface="Times New Roman"/>
              </a:rPr>
              <a:t>Detailed Blog page of one of the topic present in Blog page</a:t>
            </a:r>
            <a:endParaRPr>
              <a:latin typeface="Times New Roman"/>
              <a:ea typeface="Times New Roman"/>
              <a:cs typeface="Times New Roman"/>
              <a:sym typeface="Times New Roman"/>
            </a:endParaRPr>
          </a:p>
        </p:txBody>
      </p:sp>
      <p:pic>
        <p:nvPicPr>
          <p:cNvPr id="229" name="Google Shape;229;p32"/>
          <p:cNvPicPr preferRelativeResize="0"/>
          <p:nvPr/>
        </p:nvPicPr>
        <p:blipFill>
          <a:blip r:embed="rId3">
            <a:alphaModFix/>
          </a:blip>
          <a:stretch>
            <a:fillRect/>
          </a:stretch>
        </p:blipFill>
        <p:spPr>
          <a:xfrm>
            <a:off x="1024125" y="1751675"/>
            <a:ext cx="9719998" cy="4180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3"/>
          <p:cNvSpPr txBox="1">
            <a:spLocks noGrp="1"/>
          </p:cNvSpPr>
          <p:nvPr>
            <p:ph type="title"/>
          </p:nvPr>
        </p:nvSpPr>
        <p:spPr>
          <a:xfrm>
            <a:off x="1127903" y="585216"/>
            <a:ext cx="9720000" cy="1499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sz="2400" b="1">
                <a:latin typeface="Times New Roman"/>
                <a:ea typeface="Times New Roman"/>
                <a:cs typeface="Times New Roman"/>
                <a:sym typeface="Times New Roman"/>
              </a:rPr>
              <a:t>Prototype Design Demonstration </a:t>
            </a:r>
            <a:endParaRPr/>
          </a:p>
        </p:txBody>
      </p:sp>
      <p:sp>
        <p:nvSpPr>
          <p:cNvPr id="236" name="Google Shape;236;p33"/>
          <p:cNvSpPr txBox="1">
            <a:spLocks noGrp="1"/>
          </p:cNvSpPr>
          <p:nvPr>
            <p:ph type="body" idx="1"/>
          </p:nvPr>
        </p:nvSpPr>
        <p:spPr>
          <a:xfrm>
            <a:off x="1024125" y="1751675"/>
            <a:ext cx="9720000" cy="4908000"/>
          </a:xfrm>
          <a:prstGeom prst="rect">
            <a:avLst/>
          </a:prstGeom>
        </p:spPr>
        <p:txBody>
          <a:bodyPr spcFirstLastPara="1" wrap="square" lIns="45700" tIns="45700" rIns="45700" bIns="45700" anchor="t" anchorCtr="0">
            <a:noAutofit/>
          </a:bodyPr>
          <a:lstStyle/>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ctr" rtl="0">
              <a:spcBef>
                <a:spcPts val="1200"/>
              </a:spcBef>
              <a:spcAft>
                <a:spcPts val="200"/>
              </a:spcAft>
              <a:buNone/>
            </a:pPr>
            <a:r>
              <a:rPr lang="en-IN">
                <a:latin typeface="Times New Roman"/>
                <a:ea typeface="Times New Roman"/>
                <a:cs typeface="Times New Roman"/>
                <a:sym typeface="Times New Roman"/>
              </a:rPr>
              <a:t>Meet our Experts Page</a:t>
            </a:r>
            <a:endParaRPr>
              <a:latin typeface="Times New Roman"/>
              <a:ea typeface="Times New Roman"/>
              <a:cs typeface="Times New Roman"/>
              <a:sym typeface="Times New Roman"/>
            </a:endParaRPr>
          </a:p>
        </p:txBody>
      </p:sp>
      <p:pic>
        <p:nvPicPr>
          <p:cNvPr id="237" name="Google Shape;237;p33"/>
          <p:cNvPicPr preferRelativeResize="0"/>
          <p:nvPr/>
        </p:nvPicPr>
        <p:blipFill>
          <a:blip r:embed="rId3">
            <a:alphaModFix/>
          </a:blip>
          <a:stretch>
            <a:fillRect/>
          </a:stretch>
        </p:blipFill>
        <p:spPr>
          <a:xfrm>
            <a:off x="1024125" y="1751675"/>
            <a:ext cx="9719998" cy="41643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4"/>
          <p:cNvSpPr txBox="1">
            <a:spLocks noGrp="1"/>
          </p:cNvSpPr>
          <p:nvPr>
            <p:ph type="title"/>
          </p:nvPr>
        </p:nvSpPr>
        <p:spPr>
          <a:xfrm>
            <a:off x="1024128" y="257452"/>
            <a:ext cx="9720000" cy="1420428"/>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sz="2400" b="1" dirty="0">
                <a:latin typeface="Times New Roman"/>
                <a:ea typeface="Times New Roman"/>
                <a:cs typeface="Times New Roman"/>
                <a:sym typeface="Times New Roman"/>
              </a:rPr>
              <a:t>Prototype Design Demonstration </a:t>
            </a:r>
            <a:endParaRPr dirty="0"/>
          </a:p>
        </p:txBody>
      </p:sp>
      <p:sp>
        <p:nvSpPr>
          <p:cNvPr id="244" name="Google Shape;244;p34"/>
          <p:cNvSpPr txBox="1">
            <a:spLocks noGrp="1"/>
          </p:cNvSpPr>
          <p:nvPr>
            <p:ph type="body" idx="1"/>
          </p:nvPr>
        </p:nvSpPr>
        <p:spPr>
          <a:xfrm>
            <a:off x="558975" y="1820625"/>
            <a:ext cx="10650300" cy="4877100"/>
          </a:xfrm>
          <a:prstGeom prst="rect">
            <a:avLst/>
          </a:prstGeom>
        </p:spPr>
        <p:txBody>
          <a:bodyPr spcFirstLastPara="1" wrap="square" lIns="45700" tIns="45700" rIns="45700" bIns="45700" anchor="b" anchorCtr="0">
            <a:noAutofit/>
          </a:bodyPr>
          <a:lstStyle/>
          <a:p>
            <a:pPr marL="0" lvl="0" indent="0" algn="ctr" rtl="0">
              <a:spcBef>
                <a:spcPts val="1200"/>
              </a:spcBef>
              <a:spcAft>
                <a:spcPts val="200"/>
              </a:spcAft>
              <a:buNone/>
            </a:pPr>
            <a:r>
              <a:rPr lang="en-IN" dirty="0"/>
              <a:t>Foot Pain Locator</a:t>
            </a:r>
            <a:endParaRPr dirty="0"/>
          </a:p>
        </p:txBody>
      </p:sp>
      <p:pic>
        <p:nvPicPr>
          <p:cNvPr id="3" name="Picture 2">
            <a:extLst>
              <a:ext uri="{FF2B5EF4-FFF2-40B4-BE49-F238E27FC236}">
                <a16:creationId xmlns:a16="http://schemas.microsoft.com/office/drawing/2014/main" id="{5342AFB6-8219-425F-B53B-4E6E4201CB5D}"/>
              </a:ext>
            </a:extLst>
          </p:cNvPr>
          <p:cNvPicPr>
            <a:picLocks noChangeAspect="1"/>
          </p:cNvPicPr>
          <p:nvPr/>
        </p:nvPicPr>
        <p:blipFill>
          <a:blip r:embed="rId3"/>
          <a:stretch>
            <a:fillRect/>
          </a:stretch>
        </p:blipFill>
        <p:spPr>
          <a:xfrm>
            <a:off x="1075796" y="1287262"/>
            <a:ext cx="10040408" cy="48771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5"/>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sz="2400" b="1">
                <a:latin typeface="Times New Roman"/>
                <a:ea typeface="Times New Roman"/>
                <a:cs typeface="Times New Roman"/>
                <a:sym typeface="Times New Roman"/>
              </a:rPr>
              <a:t>Prototype Design Demonstration </a:t>
            </a:r>
            <a:endParaRPr/>
          </a:p>
        </p:txBody>
      </p:sp>
      <p:sp>
        <p:nvSpPr>
          <p:cNvPr id="252" name="Google Shape;252;p35"/>
          <p:cNvSpPr txBox="1">
            <a:spLocks noGrp="1"/>
          </p:cNvSpPr>
          <p:nvPr>
            <p:ph type="body" idx="1"/>
          </p:nvPr>
        </p:nvSpPr>
        <p:spPr>
          <a:xfrm>
            <a:off x="1099575" y="1792325"/>
            <a:ext cx="9720000" cy="4839300"/>
          </a:xfrm>
          <a:prstGeom prst="rect">
            <a:avLst/>
          </a:prstGeom>
        </p:spPr>
        <p:txBody>
          <a:bodyPr spcFirstLastPara="1" wrap="square" lIns="45700" tIns="45700" rIns="45700" bIns="45700" anchor="b" anchorCtr="0">
            <a:noAutofit/>
          </a:bodyPr>
          <a:lstStyle/>
          <a:p>
            <a:pPr marL="0" lvl="0" indent="0" algn="ctr" rtl="0">
              <a:spcBef>
                <a:spcPts val="1200"/>
              </a:spcBef>
              <a:spcAft>
                <a:spcPts val="200"/>
              </a:spcAft>
              <a:buNone/>
            </a:pPr>
            <a:r>
              <a:rPr lang="en-IN"/>
              <a:t>Foot Pain regions for form</a:t>
            </a:r>
            <a:endParaRPr/>
          </a:p>
        </p:txBody>
      </p:sp>
      <p:pic>
        <p:nvPicPr>
          <p:cNvPr id="253" name="Google Shape;253;p35"/>
          <p:cNvPicPr preferRelativeResize="0"/>
          <p:nvPr/>
        </p:nvPicPr>
        <p:blipFill>
          <a:blip r:embed="rId3">
            <a:alphaModFix/>
          </a:blip>
          <a:stretch>
            <a:fillRect/>
          </a:stretch>
        </p:blipFill>
        <p:spPr>
          <a:xfrm>
            <a:off x="3582400" y="1905525"/>
            <a:ext cx="4603451" cy="41977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6"/>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IN" sz="2400" b="1">
                <a:latin typeface="Times New Roman"/>
                <a:ea typeface="Times New Roman"/>
                <a:cs typeface="Times New Roman"/>
                <a:sym typeface="Times New Roman"/>
              </a:rPr>
              <a:t>Prototype Design Demonstration </a:t>
            </a:r>
            <a:endParaRPr/>
          </a:p>
        </p:txBody>
      </p:sp>
      <p:sp>
        <p:nvSpPr>
          <p:cNvPr id="260" name="Google Shape;260;p36"/>
          <p:cNvSpPr txBox="1">
            <a:spLocks noGrp="1"/>
          </p:cNvSpPr>
          <p:nvPr>
            <p:ph type="body" idx="1"/>
          </p:nvPr>
        </p:nvSpPr>
        <p:spPr>
          <a:xfrm>
            <a:off x="1106778" y="2286000"/>
            <a:ext cx="9720000" cy="4023300"/>
          </a:xfrm>
          <a:prstGeom prst="rect">
            <a:avLst/>
          </a:prstGeom>
        </p:spPr>
        <p:txBody>
          <a:bodyPr spcFirstLastPara="1" wrap="square" lIns="45700" tIns="45700" rIns="45700" bIns="45700" anchor="t" anchorCtr="0">
            <a:noAutofit/>
          </a:bodyPr>
          <a:lstStyle/>
          <a:p>
            <a:pPr marL="0" lvl="0" indent="0" algn="l" rtl="0">
              <a:spcBef>
                <a:spcPts val="1200"/>
              </a:spcBef>
              <a:spcAft>
                <a:spcPts val="200"/>
              </a:spcAft>
              <a:buNone/>
            </a:pPr>
            <a:endParaRPr/>
          </a:p>
        </p:txBody>
      </p:sp>
      <p:pic>
        <p:nvPicPr>
          <p:cNvPr id="261" name="Google Shape;261;p36"/>
          <p:cNvPicPr preferRelativeResize="0"/>
          <p:nvPr/>
        </p:nvPicPr>
        <p:blipFill>
          <a:blip r:embed="rId3">
            <a:alphaModFix/>
          </a:blip>
          <a:stretch>
            <a:fillRect/>
          </a:stretch>
        </p:blipFill>
        <p:spPr>
          <a:xfrm>
            <a:off x="873913" y="1993113"/>
            <a:ext cx="10672776" cy="4380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Autofit/>
          </a:bodyPr>
          <a:lstStyle/>
          <a:p>
            <a:pPr marL="0" lvl="0" indent="0" algn="ctr" rtl="0">
              <a:lnSpc>
                <a:spcPct val="80000"/>
              </a:lnSpc>
              <a:spcBef>
                <a:spcPts val="0"/>
              </a:spcBef>
              <a:spcAft>
                <a:spcPts val="0"/>
              </a:spcAft>
              <a:buClr>
                <a:srgbClr val="0C0C0C"/>
              </a:buClr>
              <a:buSzPts val="2800"/>
              <a:buFont typeface="Times New Roman"/>
              <a:buNone/>
            </a:pPr>
            <a:r>
              <a:rPr lang="en-IN" sz="2800" b="1">
                <a:latin typeface="Times New Roman"/>
                <a:ea typeface="Times New Roman"/>
                <a:cs typeface="Times New Roman"/>
                <a:sym typeface="Times New Roman"/>
              </a:rPr>
              <a:t>CONCLUSION</a:t>
            </a:r>
            <a:endParaRPr sz="2800" b="1">
              <a:latin typeface="Times New Roman"/>
              <a:ea typeface="Times New Roman"/>
              <a:cs typeface="Times New Roman"/>
              <a:sym typeface="Times New Roman"/>
            </a:endParaRPr>
          </a:p>
        </p:txBody>
      </p:sp>
      <p:sp>
        <p:nvSpPr>
          <p:cNvPr id="274" name="Google Shape;274;p38"/>
          <p:cNvSpPr txBox="1">
            <a:spLocks noGrp="1"/>
          </p:cNvSpPr>
          <p:nvPr>
            <p:ph type="body" idx="1"/>
          </p:nvPr>
        </p:nvSpPr>
        <p:spPr>
          <a:xfrm>
            <a:off x="1112905" y="1975282"/>
            <a:ext cx="9720073" cy="4023360"/>
          </a:xfrm>
          <a:prstGeom prst="rect">
            <a:avLst/>
          </a:prstGeom>
          <a:noFill/>
          <a:ln>
            <a:noFill/>
          </a:ln>
        </p:spPr>
        <p:txBody>
          <a:bodyPr spcFirstLastPara="1" wrap="square" lIns="45700" tIns="45700" rIns="45700" bIns="45700" anchor="t" anchorCtr="0">
            <a:noAutofit/>
          </a:bodyPr>
          <a:lstStyle/>
          <a:p>
            <a:pPr marL="0" lvl="0" indent="0" algn="just" rtl="0">
              <a:lnSpc>
                <a:spcPct val="90000"/>
              </a:lnSpc>
              <a:spcBef>
                <a:spcPts val="0"/>
              </a:spcBef>
              <a:spcAft>
                <a:spcPts val="0"/>
              </a:spcAft>
              <a:buSzPts val="2000"/>
              <a:buNone/>
            </a:pPr>
            <a:r>
              <a:rPr lang="en-IN" sz="1800" dirty="0">
                <a:latin typeface="Times New Roman"/>
                <a:ea typeface="Times New Roman"/>
                <a:cs typeface="Times New Roman"/>
                <a:sym typeface="Times New Roman"/>
              </a:rPr>
              <a:t>With the above proposed technology stack and proposed architecture we can implement this website on the public domain of the company where different users or clients of the company can visit the website for the queries related to their foot health and the company can post the blogs and different articles related to the foot health as a site administrator.Users can get to know about the products of the company through the </a:t>
            </a:r>
            <a:r>
              <a:rPr lang="en-IN" sz="1800" dirty="0" err="1">
                <a:latin typeface="Times New Roman"/>
                <a:ea typeface="Times New Roman"/>
                <a:cs typeface="Times New Roman"/>
                <a:sym typeface="Times New Roman"/>
              </a:rPr>
              <a:t>site.Users</a:t>
            </a:r>
            <a:r>
              <a:rPr lang="en-IN" sz="1800" dirty="0">
                <a:latin typeface="Times New Roman"/>
                <a:ea typeface="Times New Roman"/>
                <a:cs typeface="Times New Roman"/>
                <a:sym typeface="Times New Roman"/>
              </a:rPr>
              <a:t> can also use self assessment form to get guidance from medical about foot problems.</a:t>
            </a:r>
            <a:endParaRPr sz="1800" dirty="0">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9"/>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sz="2400" b="1">
                <a:latin typeface="Times New Roman"/>
                <a:ea typeface="Times New Roman"/>
                <a:cs typeface="Times New Roman"/>
                <a:sym typeface="Times New Roman"/>
              </a:rPr>
              <a:t>Plan of Paper Publication</a:t>
            </a:r>
            <a:endParaRPr sz="2400" b="1">
              <a:latin typeface="Times New Roman"/>
              <a:ea typeface="Times New Roman"/>
              <a:cs typeface="Times New Roman"/>
              <a:sym typeface="Times New Roman"/>
            </a:endParaRPr>
          </a:p>
        </p:txBody>
      </p:sp>
      <p:sp>
        <p:nvSpPr>
          <p:cNvPr id="281" name="Google Shape;281;p39"/>
          <p:cNvSpPr txBox="1">
            <a:spLocks noGrp="1"/>
          </p:cNvSpPr>
          <p:nvPr>
            <p:ph type="body" idx="1"/>
          </p:nvPr>
        </p:nvSpPr>
        <p:spPr>
          <a:xfrm>
            <a:off x="1024128" y="2286000"/>
            <a:ext cx="9720000" cy="4023300"/>
          </a:xfrm>
          <a:prstGeom prst="rect">
            <a:avLst/>
          </a:prstGeom>
        </p:spPr>
        <p:txBody>
          <a:bodyPr spcFirstLastPara="1" wrap="square" lIns="45700" tIns="45700" rIns="45700" bIns="45700" anchor="t" anchorCtr="0">
            <a:noAutofit/>
          </a:bodyPr>
          <a:lstStyle/>
          <a:p>
            <a:pPr marL="0" lvl="0" indent="0" algn="l" rtl="0">
              <a:spcBef>
                <a:spcPts val="1200"/>
              </a:spcBef>
              <a:spcAft>
                <a:spcPts val="200"/>
              </a:spcAft>
              <a:buNone/>
            </a:pP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0"/>
          <p:cNvSpPr txBox="1">
            <a:spLocks noGrp="1"/>
          </p:cNvSpPr>
          <p:nvPr>
            <p:ph type="title"/>
          </p:nvPr>
        </p:nvSpPr>
        <p:spPr>
          <a:xfrm>
            <a:off x="1024128" y="781235"/>
            <a:ext cx="9720072" cy="949912"/>
          </a:xfrm>
          <a:prstGeom prst="rect">
            <a:avLst/>
          </a:prstGeom>
          <a:noFill/>
          <a:ln>
            <a:noFill/>
          </a:ln>
        </p:spPr>
        <p:txBody>
          <a:bodyPr spcFirstLastPara="1" wrap="square" lIns="91425" tIns="45700" rIns="91425" bIns="45700" anchor="ctr" anchorCtr="0">
            <a:noAutofit/>
          </a:bodyPr>
          <a:lstStyle/>
          <a:p>
            <a:pPr marL="0" lvl="0" indent="0" algn="ctr" rtl="0">
              <a:lnSpc>
                <a:spcPct val="80000"/>
              </a:lnSpc>
              <a:spcBef>
                <a:spcPts val="0"/>
              </a:spcBef>
              <a:spcAft>
                <a:spcPts val="0"/>
              </a:spcAft>
              <a:buClr>
                <a:srgbClr val="0C0C0C"/>
              </a:buClr>
              <a:buSzPts val="2400"/>
              <a:buFont typeface="Times New Roman"/>
              <a:buNone/>
            </a:pPr>
            <a:r>
              <a:rPr lang="en-IN" sz="2400" b="1">
                <a:latin typeface="Times New Roman"/>
                <a:ea typeface="Times New Roman"/>
                <a:cs typeface="Times New Roman"/>
                <a:sym typeface="Times New Roman"/>
              </a:rPr>
              <a:t>REFERENCES</a:t>
            </a:r>
            <a:r>
              <a:rPr lang="en-IN"/>
              <a:t> </a:t>
            </a:r>
            <a:br>
              <a:rPr lang="en-IN"/>
            </a:br>
            <a:endParaRPr sz="1800">
              <a:latin typeface="Times New Roman"/>
              <a:ea typeface="Times New Roman"/>
              <a:cs typeface="Times New Roman"/>
              <a:sym typeface="Times New Roman"/>
            </a:endParaRPr>
          </a:p>
        </p:txBody>
      </p:sp>
      <p:sp>
        <p:nvSpPr>
          <p:cNvPr id="287" name="Google Shape;287;p40"/>
          <p:cNvSpPr txBox="1">
            <a:spLocks noGrp="1"/>
          </p:cNvSpPr>
          <p:nvPr>
            <p:ph type="body" idx="1"/>
          </p:nvPr>
        </p:nvSpPr>
        <p:spPr>
          <a:xfrm>
            <a:off x="1024128" y="1899821"/>
            <a:ext cx="9720073" cy="4598633"/>
          </a:xfrm>
          <a:prstGeom prst="rect">
            <a:avLst/>
          </a:prstGeom>
          <a:noFill/>
          <a:ln>
            <a:noFill/>
          </a:ln>
        </p:spPr>
        <p:txBody>
          <a:bodyPr spcFirstLastPara="1" wrap="square" lIns="45700" tIns="45700" rIns="45700" bIns="45700" anchor="t" anchorCtr="0">
            <a:noAutofit/>
          </a:bodyPr>
          <a:lstStyle/>
          <a:p>
            <a:pPr marL="342900" lvl="0" indent="-342900" algn="l" rtl="0">
              <a:lnSpc>
                <a:spcPct val="90000"/>
              </a:lnSpc>
              <a:spcBef>
                <a:spcPts val="0"/>
              </a:spcBef>
              <a:spcAft>
                <a:spcPts val="0"/>
              </a:spcAft>
              <a:buClr>
                <a:schemeClr val="dk1"/>
              </a:buClr>
              <a:buSzPts val="2000"/>
              <a:buFont typeface="Twentieth Century"/>
              <a:buAutoNum type="arabicParenR"/>
            </a:pPr>
            <a:r>
              <a:rPr lang="en-IN" sz="2000" u="sng" dirty="0">
                <a:solidFill>
                  <a:schemeClr val="hlink"/>
                </a:solidFill>
                <a:hlinkClick r:id="rId3"/>
              </a:rPr>
              <a:t>https://www.healthline.com/health/meniscus-tears</a:t>
            </a:r>
            <a:endParaRPr sz="2000" dirty="0"/>
          </a:p>
          <a:p>
            <a:pPr marL="342900" lvl="0" indent="-342900" algn="l" rtl="0">
              <a:lnSpc>
                <a:spcPct val="90000"/>
              </a:lnSpc>
              <a:spcBef>
                <a:spcPts val="1400"/>
              </a:spcBef>
              <a:spcAft>
                <a:spcPts val="0"/>
              </a:spcAft>
              <a:buClr>
                <a:schemeClr val="dk1"/>
              </a:buClr>
              <a:buSzPts val="2000"/>
              <a:buFont typeface="Twentieth Century"/>
              <a:buAutoNum type="arabicParenR"/>
            </a:pPr>
            <a:r>
              <a:rPr lang="en-IN" sz="2000" u="sng" dirty="0">
                <a:solidFill>
                  <a:schemeClr val="hlink"/>
                </a:solidFill>
                <a:hlinkClick r:id="rId4"/>
              </a:rPr>
              <a:t>https://www.drscholls.com/symptoms-and-conditions/foot/</a:t>
            </a:r>
            <a:endParaRPr sz="2000" dirty="0"/>
          </a:p>
          <a:p>
            <a:pPr marL="342900" lvl="0" indent="-342900" algn="l" rtl="0">
              <a:lnSpc>
                <a:spcPct val="90000"/>
              </a:lnSpc>
              <a:spcBef>
                <a:spcPts val="1400"/>
              </a:spcBef>
              <a:spcAft>
                <a:spcPts val="0"/>
              </a:spcAft>
              <a:buClr>
                <a:schemeClr val="dk1"/>
              </a:buClr>
              <a:buSzPts val="2000"/>
              <a:buFont typeface="Twentieth Century"/>
              <a:buAutoNum type="arabicParenR"/>
            </a:pPr>
            <a:r>
              <a:rPr lang="en-IN" sz="2000" u="sng" dirty="0">
                <a:solidFill>
                  <a:schemeClr val="hlink"/>
                </a:solidFill>
                <a:hlinkClick r:id="rId5"/>
              </a:rPr>
              <a:t>https://developer.biodigital.com/</a:t>
            </a:r>
            <a:endParaRPr sz="2000" dirty="0"/>
          </a:p>
          <a:p>
            <a:pPr marL="342900" lvl="0" indent="-342900" algn="l" rtl="0">
              <a:lnSpc>
                <a:spcPct val="90000"/>
              </a:lnSpc>
              <a:spcBef>
                <a:spcPts val="1400"/>
              </a:spcBef>
              <a:spcAft>
                <a:spcPts val="0"/>
              </a:spcAft>
              <a:buClr>
                <a:schemeClr val="dk1"/>
              </a:buClr>
              <a:buSzPts val="2000"/>
              <a:buFont typeface="Twentieth Century"/>
              <a:buAutoNum type="arabicParenR"/>
            </a:pPr>
            <a:r>
              <a:rPr lang="en-IN" sz="2000" u="sng" dirty="0">
                <a:solidFill>
                  <a:schemeClr val="hlink"/>
                </a:solidFill>
                <a:hlinkClick r:id="rId6"/>
              </a:rPr>
              <a:t>https://ckeditor.com/ckeditor-4/</a:t>
            </a:r>
            <a:endParaRPr lang="en-IN" sz="2000" u="sng" dirty="0">
              <a:solidFill>
                <a:schemeClr val="hlink"/>
              </a:solidFill>
            </a:endParaRPr>
          </a:p>
          <a:p>
            <a:pPr marL="342900" lvl="0" indent="-342900" algn="l" rtl="0">
              <a:lnSpc>
                <a:spcPct val="90000"/>
              </a:lnSpc>
              <a:spcBef>
                <a:spcPts val="1400"/>
              </a:spcBef>
              <a:spcAft>
                <a:spcPts val="0"/>
              </a:spcAft>
              <a:buClr>
                <a:schemeClr val="dk1"/>
              </a:buClr>
              <a:buSzPts val="2000"/>
              <a:buFont typeface="Twentieth Century"/>
              <a:buAutoNum type="arabicParenR"/>
            </a:pPr>
            <a:r>
              <a:rPr lang="en-IN" sz="2000" u="sng">
                <a:solidFill>
                  <a:schemeClr val="hlink"/>
                </a:solidFill>
              </a:rPr>
              <a:t>https://threejs.org/</a:t>
            </a:r>
            <a:endParaRPr lang="en-IN" sz="2000" u="sng" dirty="0">
              <a:solidFill>
                <a:schemeClr val="hlink"/>
              </a:solidFill>
            </a:endParaRPr>
          </a:p>
          <a:p>
            <a:pPr marL="91440" lvl="0" indent="0" algn="l" rtl="0">
              <a:lnSpc>
                <a:spcPct val="90000"/>
              </a:lnSpc>
              <a:spcBef>
                <a:spcPts val="1400"/>
              </a:spcBef>
              <a:spcAft>
                <a:spcPts val="0"/>
              </a:spcAft>
              <a:buSzPts val="2200"/>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1024128" y="548640"/>
            <a:ext cx="9720072" cy="1235772"/>
          </a:xfrm>
          <a:prstGeom prst="rect">
            <a:avLst/>
          </a:prstGeom>
          <a:noFill/>
          <a:ln>
            <a:noFill/>
          </a:ln>
        </p:spPr>
        <p:txBody>
          <a:bodyPr spcFirstLastPara="1" wrap="square" lIns="91425" tIns="45700" rIns="91425" bIns="45700" anchor="ctr" anchorCtr="0">
            <a:noAutofit/>
          </a:bodyPr>
          <a:lstStyle/>
          <a:p>
            <a:pPr marL="0" lvl="0" indent="0" algn="ctr" rtl="0">
              <a:lnSpc>
                <a:spcPct val="80000"/>
              </a:lnSpc>
              <a:spcBef>
                <a:spcPts val="0"/>
              </a:spcBef>
              <a:spcAft>
                <a:spcPts val="0"/>
              </a:spcAft>
              <a:buClr>
                <a:srgbClr val="0C0C0C"/>
              </a:buClr>
              <a:buSzPts val="2400"/>
              <a:buFont typeface="Times New Roman"/>
              <a:buNone/>
            </a:pPr>
            <a:r>
              <a:rPr lang="en-IN" sz="2400" b="1">
                <a:latin typeface="Times New Roman"/>
                <a:ea typeface="Times New Roman"/>
                <a:cs typeface="Times New Roman"/>
                <a:sym typeface="Times New Roman"/>
              </a:rPr>
              <a:t>INTRODUCTION</a:t>
            </a:r>
            <a:endParaRPr sz="2400" b="1">
              <a:latin typeface="Times New Roman"/>
              <a:ea typeface="Times New Roman"/>
              <a:cs typeface="Times New Roman"/>
              <a:sym typeface="Times New Roman"/>
            </a:endParaRPr>
          </a:p>
        </p:txBody>
      </p:sp>
      <p:sp>
        <p:nvSpPr>
          <p:cNvPr id="112" name="Google Shape;112;p15"/>
          <p:cNvSpPr txBox="1">
            <a:spLocks noGrp="1"/>
          </p:cNvSpPr>
          <p:nvPr>
            <p:ph type="body" idx="1"/>
          </p:nvPr>
        </p:nvSpPr>
        <p:spPr>
          <a:xfrm>
            <a:off x="923279" y="1784412"/>
            <a:ext cx="9820921" cy="4524948"/>
          </a:xfrm>
          <a:prstGeom prst="rect">
            <a:avLst/>
          </a:prstGeom>
          <a:noFill/>
          <a:ln>
            <a:noFill/>
          </a:ln>
        </p:spPr>
        <p:txBody>
          <a:bodyPr spcFirstLastPara="1" wrap="square" lIns="45700" tIns="45700" rIns="45700" bIns="45700" anchor="t" anchorCtr="0">
            <a:noAutofit/>
          </a:bodyPr>
          <a:lstStyle/>
          <a:p>
            <a:pPr marL="0" lvl="0" indent="0" algn="just" rtl="0">
              <a:lnSpc>
                <a:spcPct val="90000"/>
              </a:lnSpc>
              <a:spcBef>
                <a:spcPts val="0"/>
              </a:spcBef>
              <a:spcAft>
                <a:spcPts val="0"/>
              </a:spcAft>
              <a:buClr>
                <a:schemeClr val="dk1"/>
              </a:buClr>
              <a:buSzPts val="1800"/>
              <a:buNone/>
            </a:pPr>
            <a:r>
              <a:rPr lang="en-IN" sz="1800" dirty="0">
                <a:latin typeface="Times New Roman"/>
                <a:ea typeface="Times New Roman"/>
                <a:cs typeface="Times New Roman"/>
                <a:sym typeface="Times New Roman"/>
              </a:rPr>
              <a:t>The development of </a:t>
            </a:r>
            <a:r>
              <a:rPr lang="en-IN" sz="1800" dirty="0" err="1">
                <a:latin typeface="Times New Roman"/>
                <a:ea typeface="Times New Roman"/>
                <a:cs typeface="Times New Roman"/>
                <a:sym typeface="Times New Roman"/>
              </a:rPr>
              <a:t>Foothealth</a:t>
            </a:r>
            <a:r>
              <a:rPr lang="en-IN" sz="1800" dirty="0">
                <a:latin typeface="Times New Roman"/>
                <a:ea typeface="Times New Roman"/>
                <a:cs typeface="Times New Roman"/>
                <a:sym typeface="Times New Roman"/>
              </a:rPr>
              <a:t> website is considered regarding the increasing foot pain conditions ,symptoms and treatments regarding foot. Normal patients as well as athletes suffer a lot of foot injuries which gets worsen with time because of improper attention or treatment and ignoring behaviour towards the condition. For such conditions which are severe and should be brought into light for treatment is one of the purpose the company to develop the website which will post information related to foot conditions, symptoms, treatment and prevention which will be medically reviews by physiotherapists and then will be uploaded to this website to make people aware of possible injuries to be coming and how to avoid them. The website will include many different features such as demonstration through 3D modelling for better understandability by user regarding their conditions. This website also contains the advertisement of  new technology developed by company to tackle foot problems effectively  and make patients realise that this product can help save them injuries in near future.</a:t>
            </a:r>
            <a:endParaRPr dirty="0"/>
          </a:p>
          <a:p>
            <a:pPr marL="91440" lvl="0" indent="0" algn="l" rtl="0">
              <a:lnSpc>
                <a:spcPct val="90000"/>
              </a:lnSpc>
              <a:spcBef>
                <a:spcPts val="1400"/>
              </a:spcBef>
              <a:spcAft>
                <a:spcPts val="0"/>
              </a:spcAft>
              <a:buClr>
                <a:schemeClr val="dk1"/>
              </a:buClr>
              <a:buSzPts val="1600"/>
              <a:buFont typeface="Twentieth Century"/>
              <a:buNone/>
            </a:pPr>
            <a:endParaRPr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6"/>
          <p:cNvSpPr txBox="1">
            <a:spLocks noGrp="1"/>
          </p:cNvSpPr>
          <p:nvPr>
            <p:ph type="title"/>
          </p:nvPr>
        </p:nvSpPr>
        <p:spPr>
          <a:xfrm>
            <a:off x="1024128" y="585216"/>
            <a:ext cx="9720072" cy="1163685"/>
          </a:xfrm>
          <a:prstGeom prst="rect">
            <a:avLst/>
          </a:prstGeom>
          <a:noFill/>
          <a:ln>
            <a:noFill/>
          </a:ln>
        </p:spPr>
        <p:txBody>
          <a:bodyPr spcFirstLastPara="1" wrap="square" lIns="91425" tIns="45700" rIns="91425" bIns="45700" anchor="ctr" anchorCtr="0">
            <a:noAutofit/>
          </a:bodyPr>
          <a:lstStyle/>
          <a:p>
            <a:pPr marL="0" lvl="0" indent="0" algn="ctr" rtl="0">
              <a:lnSpc>
                <a:spcPct val="80000"/>
              </a:lnSpc>
              <a:spcBef>
                <a:spcPts val="0"/>
              </a:spcBef>
              <a:spcAft>
                <a:spcPts val="0"/>
              </a:spcAft>
              <a:buClr>
                <a:srgbClr val="0C0C0C"/>
              </a:buClr>
              <a:buSzPts val="2400"/>
              <a:buFont typeface="Times New Roman"/>
              <a:buNone/>
            </a:pPr>
            <a:r>
              <a:rPr lang="en-IN" sz="2400" b="1">
                <a:latin typeface="Times New Roman"/>
                <a:ea typeface="Times New Roman"/>
                <a:cs typeface="Times New Roman"/>
                <a:sym typeface="Times New Roman"/>
              </a:rPr>
              <a:t>OBJECTIVE</a:t>
            </a:r>
            <a:endParaRPr/>
          </a:p>
        </p:txBody>
      </p:sp>
      <p:sp>
        <p:nvSpPr>
          <p:cNvPr id="118" name="Google Shape;118;p16"/>
          <p:cNvSpPr txBox="1">
            <a:spLocks noGrp="1"/>
          </p:cNvSpPr>
          <p:nvPr>
            <p:ph type="body" idx="1"/>
          </p:nvPr>
        </p:nvSpPr>
        <p:spPr>
          <a:xfrm>
            <a:off x="1024129" y="1846555"/>
            <a:ext cx="9540298" cy="4462804"/>
          </a:xfrm>
          <a:prstGeom prst="rect">
            <a:avLst/>
          </a:prstGeom>
          <a:noFill/>
          <a:ln>
            <a:noFill/>
          </a:ln>
        </p:spPr>
        <p:txBody>
          <a:bodyPr spcFirstLastPara="1" wrap="square" lIns="45700" tIns="45700" rIns="45700" bIns="45700" anchor="t" anchorCtr="0">
            <a:noAutofit/>
          </a:bodyPr>
          <a:lstStyle/>
          <a:p>
            <a:pPr marL="91440" lvl="0" indent="-139700" algn="l" rtl="0">
              <a:lnSpc>
                <a:spcPct val="90000"/>
              </a:lnSpc>
              <a:spcBef>
                <a:spcPts val="0"/>
              </a:spcBef>
              <a:spcAft>
                <a:spcPts val="0"/>
              </a:spcAft>
              <a:buClr>
                <a:schemeClr val="dk1"/>
              </a:buClr>
              <a:buSzPts val="2200"/>
              <a:buFont typeface="Arial"/>
              <a:buChar char="•"/>
            </a:pPr>
            <a:r>
              <a:rPr lang="en-IN" sz="1800" dirty="0">
                <a:latin typeface="Times New Roman"/>
                <a:ea typeface="Times New Roman"/>
                <a:cs typeface="Times New Roman"/>
                <a:sym typeface="Times New Roman"/>
              </a:rPr>
              <a:t>To develop a blog and product advertisement website for foot health/physiotherapy product based company.</a:t>
            </a:r>
            <a:endParaRPr sz="1800" dirty="0"/>
          </a:p>
          <a:p>
            <a:pPr marL="91440" lvl="0" indent="-139700" algn="l" rtl="0">
              <a:lnSpc>
                <a:spcPct val="90000"/>
              </a:lnSpc>
              <a:spcBef>
                <a:spcPts val="1400"/>
              </a:spcBef>
              <a:spcAft>
                <a:spcPts val="0"/>
              </a:spcAft>
              <a:buClr>
                <a:schemeClr val="dk1"/>
              </a:buClr>
              <a:buSzPts val="2200"/>
              <a:buFont typeface="Arial"/>
              <a:buChar char="•"/>
            </a:pPr>
            <a:r>
              <a:rPr lang="en-IN" sz="1800" dirty="0">
                <a:latin typeface="Times New Roman"/>
                <a:ea typeface="Times New Roman"/>
                <a:cs typeface="Times New Roman"/>
                <a:sym typeface="Times New Roman"/>
              </a:rPr>
              <a:t>To develop fully fledged, functional and dynamic website for organization.</a:t>
            </a:r>
            <a:endParaRPr sz="1800" dirty="0"/>
          </a:p>
          <a:p>
            <a:pPr marL="91440" lvl="0" indent="-139700" algn="l" rtl="0">
              <a:lnSpc>
                <a:spcPct val="90000"/>
              </a:lnSpc>
              <a:spcBef>
                <a:spcPts val="1400"/>
              </a:spcBef>
              <a:spcAft>
                <a:spcPts val="0"/>
              </a:spcAft>
              <a:buClr>
                <a:schemeClr val="dk1"/>
              </a:buClr>
              <a:buSzPts val="2200"/>
              <a:buFont typeface="Arial"/>
              <a:buChar char="•"/>
            </a:pPr>
            <a:r>
              <a:rPr lang="en-IN" sz="1800" dirty="0">
                <a:latin typeface="Times New Roman"/>
                <a:ea typeface="Times New Roman"/>
                <a:cs typeface="Times New Roman"/>
                <a:sym typeface="Times New Roman"/>
              </a:rPr>
              <a:t>To integrate 3D models for demonstration of foot conditions.</a:t>
            </a:r>
            <a:endParaRPr sz="1800" dirty="0"/>
          </a:p>
          <a:p>
            <a:pPr marL="91440" lvl="0" indent="-139700" algn="l" rtl="0">
              <a:lnSpc>
                <a:spcPct val="90000"/>
              </a:lnSpc>
              <a:spcBef>
                <a:spcPts val="1400"/>
              </a:spcBef>
              <a:spcAft>
                <a:spcPts val="0"/>
              </a:spcAft>
              <a:buClr>
                <a:schemeClr val="dk1"/>
              </a:buClr>
              <a:buSzPts val="2200"/>
              <a:buFont typeface="Arial"/>
              <a:buChar char="•"/>
            </a:pPr>
            <a:r>
              <a:rPr lang="en-IN" sz="1800" dirty="0">
                <a:latin typeface="Times New Roman"/>
                <a:ea typeface="Times New Roman"/>
                <a:cs typeface="Times New Roman"/>
                <a:sym typeface="Times New Roman"/>
              </a:rPr>
              <a:t>To develop remote assessment using 3D model and forms.</a:t>
            </a:r>
            <a:endParaRPr sz="1800" dirty="0"/>
          </a:p>
          <a:p>
            <a:pPr marL="91440" lvl="0" indent="-139700" algn="l" rtl="0">
              <a:lnSpc>
                <a:spcPct val="90000"/>
              </a:lnSpc>
              <a:spcBef>
                <a:spcPts val="1400"/>
              </a:spcBef>
              <a:spcAft>
                <a:spcPts val="0"/>
              </a:spcAft>
              <a:buClr>
                <a:schemeClr val="dk1"/>
              </a:buClr>
              <a:buSzPts val="2200"/>
              <a:buFont typeface="Arial"/>
              <a:buChar char="•"/>
            </a:pPr>
            <a:r>
              <a:rPr lang="en-IN" sz="1800" dirty="0">
                <a:latin typeface="Times New Roman"/>
                <a:ea typeface="Times New Roman"/>
                <a:cs typeface="Times New Roman"/>
                <a:sym typeface="Times New Roman"/>
              </a:rPr>
              <a:t>To provide with an easy to post content and product advertisement website.</a:t>
            </a:r>
            <a:endParaRPr sz="1800" dirty="0">
              <a:latin typeface="Times New Roman"/>
              <a:ea typeface="Times New Roman"/>
              <a:cs typeface="Times New Roman"/>
              <a:sym typeface="Times New Roman"/>
            </a:endParaRPr>
          </a:p>
          <a:p>
            <a:pPr marL="91440" lvl="0" indent="0" algn="l" rtl="0">
              <a:lnSpc>
                <a:spcPct val="90000"/>
              </a:lnSpc>
              <a:spcBef>
                <a:spcPts val="1400"/>
              </a:spcBef>
              <a:spcAft>
                <a:spcPts val="0"/>
              </a:spcAft>
              <a:buSzPts val="1800"/>
              <a:buNone/>
            </a:pPr>
            <a:endParaRPr sz="1800" dirty="0">
              <a:latin typeface="Times New Roman"/>
              <a:ea typeface="Times New Roman"/>
              <a:cs typeface="Times New Roman"/>
              <a:sym typeface="Times New Roman"/>
            </a:endParaRPr>
          </a:p>
          <a:p>
            <a:pPr marL="91440" lvl="0" indent="0" algn="l" rtl="0">
              <a:lnSpc>
                <a:spcPct val="90000"/>
              </a:lnSpc>
              <a:spcBef>
                <a:spcPts val="1400"/>
              </a:spcBef>
              <a:spcAft>
                <a:spcPts val="0"/>
              </a:spcAft>
              <a:buSzPts val="1800"/>
              <a:buNone/>
            </a:pPr>
            <a:endParaRPr sz="1800" dirty="0">
              <a:latin typeface="Times New Roman"/>
              <a:ea typeface="Times New Roman"/>
              <a:cs typeface="Times New Roman"/>
              <a:sym typeface="Times New Roman"/>
            </a:endParaRPr>
          </a:p>
          <a:p>
            <a:pPr marL="91440" lvl="0" indent="0" algn="l" rtl="0">
              <a:lnSpc>
                <a:spcPct val="90000"/>
              </a:lnSpc>
              <a:spcBef>
                <a:spcPts val="1400"/>
              </a:spcBef>
              <a:spcAft>
                <a:spcPts val="0"/>
              </a:spcAft>
              <a:buSzPts val="1800"/>
              <a:buNone/>
            </a:pPr>
            <a:endParaRPr dirty="0">
              <a:latin typeface="Times New Roman"/>
              <a:ea typeface="Times New Roman"/>
              <a:cs typeface="Times New Roman"/>
              <a:sym typeface="Times New Roman"/>
            </a:endParaRPr>
          </a:p>
          <a:p>
            <a:pPr marL="91440" lvl="0" indent="0" algn="l" rtl="0">
              <a:lnSpc>
                <a:spcPct val="90000"/>
              </a:lnSpc>
              <a:spcBef>
                <a:spcPts val="1400"/>
              </a:spcBef>
              <a:spcAft>
                <a:spcPts val="0"/>
              </a:spcAft>
              <a:buSzPts val="1800"/>
              <a:buNone/>
            </a:pPr>
            <a:endParaRPr dirty="0">
              <a:latin typeface="Times New Roman"/>
              <a:ea typeface="Times New Roman"/>
              <a:cs typeface="Times New Roman"/>
              <a:sym typeface="Times New Roman"/>
            </a:endParaRPr>
          </a:p>
          <a:p>
            <a:pPr marL="91440" lvl="0" indent="0" algn="l" rtl="0">
              <a:lnSpc>
                <a:spcPct val="90000"/>
              </a:lnSpc>
              <a:spcBef>
                <a:spcPts val="1400"/>
              </a:spcBef>
              <a:spcAft>
                <a:spcPts val="0"/>
              </a:spcAft>
              <a:buSzPts val="2200"/>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7"/>
          <p:cNvSpPr txBox="1">
            <a:spLocks noGrp="1"/>
          </p:cNvSpPr>
          <p:nvPr>
            <p:ph type="title"/>
          </p:nvPr>
        </p:nvSpPr>
        <p:spPr>
          <a:xfrm>
            <a:off x="1024128" y="807868"/>
            <a:ext cx="9720072" cy="1029810"/>
          </a:xfrm>
          <a:prstGeom prst="rect">
            <a:avLst/>
          </a:prstGeom>
          <a:noFill/>
          <a:ln>
            <a:noFill/>
          </a:ln>
        </p:spPr>
        <p:txBody>
          <a:bodyPr spcFirstLastPara="1" wrap="square" lIns="91425" tIns="45700" rIns="91425" bIns="45700" anchor="ctr" anchorCtr="0">
            <a:noAutofit/>
          </a:bodyPr>
          <a:lstStyle/>
          <a:p>
            <a:pPr marL="0" lvl="0" indent="0" algn="ctr" rtl="0">
              <a:lnSpc>
                <a:spcPct val="80000"/>
              </a:lnSpc>
              <a:spcBef>
                <a:spcPts val="0"/>
              </a:spcBef>
              <a:spcAft>
                <a:spcPts val="0"/>
              </a:spcAft>
              <a:buClr>
                <a:srgbClr val="000000"/>
              </a:buClr>
              <a:buSzPts val="2400"/>
              <a:buFont typeface="Times New Roman"/>
              <a:buNone/>
            </a:pPr>
            <a:r>
              <a:rPr lang="en-IN" sz="2400" b="1">
                <a:solidFill>
                  <a:srgbClr val="000000"/>
                </a:solidFill>
                <a:latin typeface="Times New Roman"/>
                <a:ea typeface="Times New Roman"/>
                <a:cs typeface="Times New Roman"/>
                <a:sym typeface="Times New Roman"/>
              </a:rPr>
              <a:t>PROBLEM DEFINITION</a:t>
            </a:r>
            <a:br>
              <a:rPr lang="en-IN" sz="2400">
                <a:solidFill>
                  <a:srgbClr val="000000"/>
                </a:solidFill>
                <a:latin typeface="Arial"/>
                <a:ea typeface="Arial"/>
                <a:cs typeface="Arial"/>
                <a:sym typeface="Arial"/>
              </a:rPr>
            </a:br>
            <a:endParaRPr sz="2400">
              <a:latin typeface="Times New Roman"/>
              <a:ea typeface="Times New Roman"/>
              <a:cs typeface="Times New Roman"/>
              <a:sym typeface="Times New Roman"/>
            </a:endParaRPr>
          </a:p>
        </p:txBody>
      </p:sp>
      <p:sp>
        <p:nvSpPr>
          <p:cNvPr id="124" name="Google Shape;124;p17"/>
          <p:cNvSpPr txBox="1">
            <a:spLocks noGrp="1"/>
          </p:cNvSpPr>
          <p:nvPr>
            <p:ph type="body" idx="1"/>
          </p:nvPr>
        </p:nvSpPr>
        <p:spPr>
          <a:xfrm>
            <a:off x="1024128" y="1837678"/>
            <a:ext cx="10143744" cy="4471682"/>
          </a:xfrm>
          <a:prstGeom prst="rect">
            <a:avLst/>
          </a:prstGeom>
          <a:noFill/>
          <a:ln>
            <a:noFill/>
          </a:ln>
        </p:spPr>
        <p:txBody>
          <a:bodyPr spcFirstLastPara="1" wrap="square" lIns="45700" tIns="45700" rIns="45700" bIns="45700" anchor="t" anchorCtr="0">
            <a:noAutofit/>
          </a:bodyPr>
          <a:lstStyle/>
          <a:p>
            <a:pPr marL="91440" lvl="0" indent="-114300" algn="just" rtl="0">
              <a:lnSpc>
                <a:spcPct val="90000"/>
              </a:lnSpc>
              <a:spcBef>
                <a:spcPts val="1400"/>
              </a:spcBef>
              <a:spcAft>
                <a:spcPts val="0"/>
              </a:spcAft>
              <a:buClr>
                <a:srgbClr val="000000"/>
              </a:buClr>
              <a:buSzPts val="1800"/>
              <a:buFont typeface="Arial"/>
              <a:buChar char="•"/>
            </a:pPr>
            <a:r>
              <a:rPr lang="en-IN" sz="1800" dirty="0">
                <a:latin typeface="Times New Roman"/>
                <a:ea typeface="Times New Roman"/>
                <a:cs typeface="Times New Roman"/>
                <a:sym typeface="Times New Roman"/>
              </a:rPr>
              <a:t>Normal patients as well as athletes suffer a lot of foot injuries which gets worsen with time because of improper attention or treatment and ignoring behaviour towards the condition. Even the shoes you wear if are not comfortable to you can cause foot injuries or fractures which can sustain lifetime. </a:t>
            </a:r>
            <a:endParaRPr sz="1800" dirty="0">
              <a:latin typeface="Times New Roman"/>
              <a:ea typeface="Times New Roman"/>
              <a:cs typeface="Times New Roman"/>
              <a:sym typeface="Times New Roman"/>
            </a:endParaRPr>
          </a:p>
          <a:p>
            <a:pPr marL="91440" lvl="0" indent="-114300" algn="just" rtl="0">
              <a:lnSpc>
                <a:spcPct val="90000"/>
              </a:lnSpc>
              <a:spcBef>
                <a:spcPts val="1400"/>
              </a:spcBef>
              <a:spcAft>
                <a:spcPts val="0"/>
              </a:spcAft>
              <a:buClr>
                <a:srgbClr val="000000"/>
              </a:buClr>
              <a:buSzPts val="1800"/>
              <a:buFont typeface="Arial"/>
              <a:buChar char="•"/>
            </a:pPr>
            <a:r>
              <a:rPr lang="en-IN" sz="1800" dirty="0">
                <a:latin typeface="Times New Roman"/>
                <a:ea typeface="Times New Roman"/>
                <a:cs typeface="Times New Roman"/>
                <a:sym typeface="Times New Roman"/>
              </a:rPr>
              <a:t>For such conditions which are severe and should be brought into light for treatment is one of the purpose the company to develop the website which will post information related to foot conditions, symptoms, treatment and prevention which will be medically reviews by physiotherapists and then will be uploaded to this website to make people aware of possible injuries to be coming and how to avoid them. </a:t>
            </a:r>
            <a:endParaRPr sz="1800" dirty="0">
              <a:latin typeface="Times New Roman"/>
              <a:ea typeface="Times New Roman"/>
              <a:cs typeface="Times New Roman"/>
              <a:sym typeface="Times New Roman"/>
            </a:endParaRPr>
          </a:p>
          <a:p>
            <a:pPr marL="91440" lvl="0" indent="-114300" algn="just" rtl="0">
              <a:lnSpc>
                <a:spcPct val="90000"/>
              </a:lnSpc>
              <a:spcBef>
                <a:spcPts val="1400"/>
              </a:spcBef>
              <a:spcAft>
                <a:spcPts val="0"/>
              </a:spcAft>
              <a:buClr>
                <a:srgbClr val="000000"/>
              </a:buClr>
              <a:buSzPts val="1800"/>
              <a:buFont typeface="Arial"/>
              <a:buChar char="•"/>
            </a:pPr>
            <a:r>
              <a:rPr lang="en-IN" sz="1800" dirty="0">
                <a:latin typeface="Times New Roman"/>
                <a:ea typeface="Times New Roman"/>
                <a:cs typeface="Times New Roman"/>
                <a:sym typeface="Times New Roman"/>
              </a:rPr>
              <a:t>The website will include many different features such as demonstration through 3D modelling for better understandability by user regarding their conditions.</a:t>
            </a:r>
            <a:endParaRPr dirty="0"/>
          </a:p>
          <a:p>
            <a:pPr marL="91440" lvl="0" indent="-114300" algn="just" rtl="0">
              <a:lnSpc>
                <a:spcPct val="90000"/>
              </a:lnSpc>
              <a:spcBef>
                <a:spcPts val="1400"/>
              </a:spcBef>
              <a:spcAft>
                <a:spcPts val="0"/>
              </a:spcAft>
              <a:buClr>
                <a:srgbClr val="000000"/>
              </a:buClr>
              <a:buSzPts val="1800"/>
              <a:buFont typeface="Arial"/>
              <a:buChar char="•"/>
            </a:pPr>
            <a:r>
              <a:rPr lang="en-IN" sz="1800" dirty="0">
                <a:latin typeface="Times New Roman"/>
                <a:ea typeface="Times New Roman"/>
                <a:cs typeface="Times New Roman"/>
                <a:sym typeface="Times New Roman"/>
              </a:rPr>
              <a:t>To develop online assessment for foot information and foot pain region highlighting and passing the information over mail to subject matter experts.</a:t>
            </a:r>
            <a:endParaRPr dirty="0"/>
          </a:p>
          <a:p>
            <a:pPr marL="91440" lvl="0" indent="0" algn="just" rtl="0">
              <a:lnSpc>
                <a:spcPct val="90000"/>
              </a:lnSpc>
              <a:spcBef>
                <a:spcPts val="1400"/>
              </a:spcBef>
              <a:spcAft>
                <a:spcPts val="0"/>
              </a:spcAft>
              <a:buClr>
                <a:srgbClr val="000000"/>
              </a:buClr>
              <a:buSzPts val="1800"/>
              <a:buFont typeface="Arial"/>
              <a:buNone/>
            </a:pPr>
            <a:endParaRPr sz="1800" dirty="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1024128" y="825622"/>
            <a:ext cx="9720072" cy="923279"/>
          </a:xfrm>
          <a:prstGeom prst="rect">
            <a:avLst/>
          </a:prstGeom>
          <a:noFill/>
          <a:ln>
            <a:noFill/>
          </a:ln>
        </p:spPr>
        <p:txBody>
          <a:bodyPr spcFirstLastPara="1" wrap="square" lIns="91425" tIns="45700" rIns="91425" bIns="45700" anchor="ctr" anchorCtr="0">
            <a:noAutofit/>
          </a:bodyPr>
          <a:lstStyle/>
          <a:p>
            <a:pPr marL="0" lvl="0" indent="0" algn="ctr" rtl="0">
              <a:lnSpc>
                <a:spcPct val="80000"/>
              </a:lnSpc>
              <a:spcBef>
                <a:spcPts val="0"/>
              </a:spcBef>
              <a:spcAft>
                <a:spcPts val="0"/>
              </a:spcAft>
              <a:buClr>
                <a:srgbClr val="0C0C0C"/>
              </a:buClr>
              <a:buSzPts val="2700"/>
              <a:buFont typeface="Times New Roman"/>
              <a:buNone/>
            </a:pPr>
            <a:r>
              <a:rPr lang="en-IN" sz="2400" b="1" dirty="0">
                <a:latin typeface="Times New Roman"/>
                <a:ea typeface="Times New Roman"/>
                <a:cs typeface="Times New Roman"/>
                <a:sym typeface="Times New Roman"/>
              </a:rPr>
              <a:t>PROPOSED TECHNOLOGY STACK</a:t>
            </a:r>
            <a:br>
              <a:rPr lang="en-IN" sz="2400" dirty="0"/>
            </a:br>
            <a:endParaRPr sz="2400" dirty="0">
              <a:latin typeface="Times New Roman"/>
              <a:ea typeface="Times New Roman"/>
              <a:cs typeface="Times New Roman"/>
              <a:sym typeface="Times New Roman"/>
            </a:endParaRPr>
          </a:p>
        </p:txBody>
      </p:sp>
      <p:sp>
        <p:nvSpPr>
          <p:cNvPr id="130" name="Google Shape;130;p18"/>
          <p:cNvSpPr txBox="1">
            <a:spLocks noGrp="1"/>
          </p:cNvSpPr>
          <p:nvPr>
            <p:ph type="body" idx="1"/>
          </p:nvPr>
        </p:nvSpPr>
        <p:spPr>
          <a:xfrm>
            <a:off x="1024128" y="1811045"/>
            <a:ext cx="9593565" cy="4900473"/>
          </a:xfrm>
          <a:prstGeom prst="rect">
            <a:avLst/>
          </a:prstGeom>
          <a:noFill/>
          <a:ln>
            <a:noFill/>
          </a:ln>
        </p:spPr>
        <p:txBody>
          <a:bodyPr spcFirstLastPara="1" wrap="square" lIns="45700" tIns="45700" rIns="45700" bIns="45700" anchor="t" anchorCtr="0">
            <a:noAutofit/>
          </a:bodyPr>
          <a:lstStyle/>
          <a:p>
            <a:pPr marL="91440" lvl="0" indent="-139700" algn="l" rtl="0">
              <a:lnSpc>
                <a:spcPct val="90000"/>
              </a:lnSpc>
              <a:spcBef>
                <a:spcPts val="0"/>
              </a:spcBef>
              <a:spcAft>
                <a:spcPts val="0"/>
              </a:spcAft>
              <a:buClr>
                <a:schemeClr val="dk1"/>
              </a:buClr>
              <a:buSzPts val="2200"/>
              <a:buFont typeface="Arial"/>
              <a:buChar char="•"/>
            </a:pPr>
            <a:r>
              <a:rPr lang="en-IN" b="1" dirty="0">
                <a:latin typeface="Times New Roman"/>
                <a:ea typeface="Times New Roman"/>
                <a:cs typeface="Times New Roman"/>
                <a:sym typeface="Times New Roman"/>
              </a:rPr>
              <a:t> Django</a:t>
            </a:r>
            <a:r>
              <a:rPr lang="en-IN" dirty="0">
                <a:latin typeface="Times New Roman"/>
                <a:ea typeface="Times New Roman"/>
                <a:cs typeface="Times New Roman"/>
                <a:sym typeface="Times New Roman"/>
              </a:rPr>
              <a:t> : </a:t>
            </a:r>
            <a:r>
              <a:rPr lang="en-IN" sz="1800" dirty="0">
                <a:latin typeface="Times New Roman"/>
                <a:ea typeface="Times New Roman"/>
                <a:cs typeface="Times New Roman"/>
                <a:sym typeface="Times New Roman"/>
              </a:rPr>
              <a:t>is a</a:t>
            </a:r>
            <a:r>
              <a:rPr lang="en-IN" sz="1800" dirty="0">
                <a:solidFill>
                  <a:schemeClr val="tx1">
                    <a:lumMod val="95000"/>
                    <a:lumOff val="5000"/>
                  </a:schemeClr>
                </a:solidFill>
                <a:latin typeface="Times New Roman"/>
                <a:ea typeface="Times New Roman"/>
                <a:cs typeface="Times New Roman"/>
                <a:sym typeface="Times New Roman"/>
              </a:rPr>
              <a:t> Python-based free and open-source web framework that follows the model-template-view (MTV) architectural pattern. It is maintained by the Django Software Foundation (DSF), an American independent organization established as a 501(c)(3) non-profit. Django’s primary goal is to ease the creation of complex, database-driven websites. The framework emphasizes reusability and "pluggability" of components, less code, low coupling, rapid development, and the principle of don't repeat yourself. Python is used throughout, even for settings files and data models. Django also provides an optional administrative create, read, update and delete interface that is generated dynamically through introspection and configured via admin models.</a:t>
            </a:r>
            <a:endParaRPr sz="1800" dirty="0">
              <a:solidFill>
                <a:schemeClr val="tx1">
                  <a:lumMod val="95000"/>
                  <a:lumOff val="5000"/>
                </a:schemeClr>
              </a:solidFill>
              <a:latin typeface="Times New Roman"/>
              <a:ea typeface="Times New Roman"/>
              <a:cs typeface="Times New Roman"/>
              <a:sym typeface="Times New Roman"/>
            </a:endParaRPr>
          </a:p>
          <a:p>
            <a:pPr marL="91440" lvl="0" indent="-139700" algn="l" rtl="0">
              <a:lnSpc>
                <a:spcPct val="90000"/>
              </a:lnSpc>
              <a:spcBef>
                <a:spcPts val="1400"/>
              </a:spcBef>
              <a:spcAft>
                <a:spcPts val="0"/>
              </a:spcAft>
              <a:buClr>
                <a:schemeClr val="dk1"/>
              </a:buClr>
              <a:buSzPts val="2200"/>
              <a:buFont typeface="Arial"/>
              <a:buChar char="•"/>
            </a:pPr>
            <a:r>
              <a:rPr lang="en-IN" b="1" dirty="0">
                <a:latin typeface="Times New Roman"/>
                <a:ea typeface="Times New Roman"/>
                <a:cs typeface="Times New Roman"/>
                <a:sym typeface="Times New Roman"/>
              </a:rPr>
              <a:t> MYSQL</a:t>
            </a:r>
            <a:r>
              <a:rPr lang="en-IN" dirty="0">
                <a:latin typeface="Times New Roman"/>
                <a:ea typeface="Times New Roman"/>
                <a:cs typeface="Times New Roman"/>
                <a:sym typeface="Times New Roman"/>
              </a:rPr>
              <a:t> </a:t>
            </a:r>
            <a:r>
              <a:rPr lang="en-IN" sz="1800" dirty="0">
                <a:latin typeface="Times New Roman"/>
                <a:ea typeface="Times New Roman"/>
                <a:cs typeface="Times New Roman"/>
                <a:sym typeface="Times New Roman"/>
              </a:rPr>
              <a:t>: </a:t>
            </a:r>
            <a:r>
              <a:rPr lang="en-IN" sz="1800" dirty="0">
                <a:solidFill>
                  <a:schemeClr val="tx1">
                    <a:lumMod val="95000"/>
                    <a:lumOff val="5000"/>
                  </a:schemeClr>
                </a:solidFill>
                <a:latin typeface="Times New Roman"/>
                <a:ea typeface="Times New Roman"/>
                <a:cs typeface="Times New Roman"/>
                <a:sym typeface="Times New Roman"/>
              </a:rPr>
              <a:t>MySQL is free and open-source software under the terms of the GNU General Public License, and is also available under a variety of proprietary licenses. MySQL was owned and sponsored by the Swedish company MySQL AB, which was bought by Sun Microsystems (now Oracle Corporation). In 2010, when Oracle acquired Sun, </a:t>
            </a:r>
            <a:r>
              <a:rPr lang="en-IN" sz="1800" dirty="0" err="1">
                <a:solidFill>
                  <a:schemeClr val="tx1">
                    <a:lumMod val="95000"/>
                    <a:lumOff val="5000"/>
                  </a:schemeClr>
                </a:solidFill>
                <a:latin typeface="Times New Roman"/>
                <a:ea typeface="Times New Roman"/>
                <a:cs typeface="Times New Roman"/>
                <a:sym typeface="Times New Roman"/>
              </a:rPr>
              <a:t>Widenius</a:t>
            </a:r>
            <a:r>
              <a:rPr lang="en-IN" sz="1800" dirty="0">
                <a:solidFill>
                  <a:schemeClr val="tx1">
                    <a:lumMod val="95000"/>
                    <a:lumOff val="5000"/>
                  </a:schemeClr>
                </a:solidFill>
                <a:latin typeface="Times New Roman"/>
                <a:ea typeface="Times New Roman"/>
                <a:cs typeface="Times New Roman"/>
                <a:sym typeface="Times New Roman"/>
              </a:rPr>
              <a:t> forked the open-source MySQL project to create MariaDB</a:t>
            </a:r>
            <a:r>
              <a:rPr lang="en-IN" sz="1800" dirty="0">
                <a:latin typeface="Times New Roman"/>
                <a:ea typeface="Times New Roman"/>
                <a:cs typeface="Times New Roman"/>
                <a:sym typeface="Times New Roman"/>
              </a:rPr>
              <a:t>. </a:t>
            </a:r>
          </a:p>
          <a:p>
            <a:pPr marL="91440" indent="-139700">
              <a:spcBef>
                <a:spcPts val="1400"/>
              </a:spcBef>
              <a:buClr>
                <a:schemeClr val="dk1"/>
              </a:buClr>
              <a:buSzPts val="2200"/>
              <a:buFont typeface="Arial"/>
              <a:buChar char="•"/>
            </a:pPr>
            <a:r>
              <a:rPr lang="en-US" sz="1800" b="1" dirty="0">
                <a:latin typeface="Times New Roman"/>
                <a:ea typeface="Times New Roman"/>
                <a:cs typeface="Times New Roman"/>
                <a:sym typeface="Times New Roman"/>
              </a:rPr>
              <a:t> HTML </a:t>
            </a:r>
            <a:r>
              <a:rPr lang="en-US" sz="1800" dirty="0">
                <a:latin typeface="Times New Roman"/>
                <a:ea typeface="Times New Roman"/>
                <a:cs typeface="Times New Roman"/>
                <a:sym typeface="Times New Roman"/>
              </a:rPr>
              <a:t>: </a:t>
            </a:r>
            <a:r>
              <a:rPr lang="en-US" sz="1800" dirty="0">
                <a:solidFill>
                  <a:schemeClr val="tx1">
                    <a:lumMod val="95000"/>
                    <a:lumOff val="5000"/>
                  </a:schemeClr>
                </a:solidFill>
                <a:latin typeface="Times New Roman"/>
                <a:ea typeface="Times New Roman"/>
                <a:cs typeface="Times New Roman"/>
                <a:sym typeface="Times New Roman"/>
              </a:rPr>
              <a:t>Hypertext Mark-up Language (HTML) is the standard mark-up language for documents designed to be displayed in a web browser. It can be assisted by technologies such as Cascading Style Sheets (CSS) and scripting</a:t>
            </a:r>
            <a:r>
              <a:rPr lang="en-US" sz="1800" u="sng" dirty="0">
                <a:solidFill>
                  <a:schemeClr val="tx1">
                    <a:lumMod val="95000"/>
                    <a:lumOff val="5000"/>
                  </a:schemeClr>
                </a:solidFill>
                <a:latin typeface="Times New Roman"/>
                <a:ea typeface="Times New Roman"/>
                <a:cs typeface="Times New Roman"/>
                <a:sym typeface="Times New Roman"/>
              </a:rPr>
              <a:t> </a:t>
            </a:r>
            <a:r>
              <a:rPr lang="en-US" sz="1800" dirty="0">
                <a:solidFill>
                  <a:schemeClr val="tx1">
                    <a:lumMod val="95000"/>
                    <a:lumOff val="5000"/>
                  </a:schemeClr>
                </a:solidFill>
                <a:latin typeface="Times New Roman"/>
                <a:ea typeface="Times New Roman"/>
                <a:cs typeface="Times New Roman"/>
                <a:sym typeface="Times New Roman"/>
              </a:rPr>
              <a:t>languages such as JavaScript.</a:t>
            </a:r>
          </a:p>
          <a:p>
            <a:pPr marL="0" lvl="0" indent="0" algn="l" rtl="0">
              <a:lnSpc>
                <a:spcPct val="90000"/>
              </a:lnSpc>
              <a:spcBef>
                <a:spcPts val="1400"/>
              </a:spcBef>
              <a:spcAft>
                <a:spcPts val="0"/>
              </a:spcAft>
              <a:buClr>
                <a:schemeClr val="dk1"/>
              </a:buClr>
              <a:buSzPts val="2200"/>
              <a:buNone/>
            </a:pPr>
            <a:endParaRPr sz="1800" dirty="0">
              <a:latin typeface="Times New Roman"/>
              <a:ea typeface="Times New Roman"/>
              <a:cs typeface="Times New Roman"/>
              <a:sym typeface="Times New Roman"/>
            </a:endParaRPr>
          </a:p>
          <a:p>
            <a:pPr marL="0" lvl="0" indent="0" algn="l" rtl="0">
              <a:lnSpc>
                <a:spcPct val="90000"/>
              </a:lnSpc>
              <a:spcBef>
                <a:spcPts val="1400"/>
              </a:spcBef>
              <a:spcAft>
                <a:spcPts val="0"/>
              </a:spcAft>
              <a:buClr>
                <a:srgbClr val="000000"/>
              </a:buClr>
              <a:buSzPts val="1800"/>
              <a:buNone/>
            </a:pPr>
            <a:endParaRPr dirty="0">
              <a:latin typeface="Times New Roman"/>
              <a:ea typeface="Times New Roman"/>
              <a:cs typeface="Times New Roman"/>
              <a:sym typeface="Times New Roman"/>
            </a:endParaRPr>
          </a:p>
          <a:p>
            <a:pPr marL="91440" lvl="0" indent="0" algn="l" rtl="0">
              <a:lnSpc>
                <a:spcPct val="90000"/>
              </a:lnSpc>
              <a:spcBef>
                <a:spcPts val="1400"/>
              </a:spcBef>
              <a:spcAft>
                <a:spcPts val="0"/>
              </a:spcAft>
              <a:buClr>
                <a:srgbClr val="000000"/>
              </a:buClr>
              <a:buSzPts val="1800"/>
              <a:buFont typeface="Arial"/>
              <a:buNone/>
            </a:pPr>
            <a:endParaRPr dirty="0">
              <a:latin typeface="Times New Roman"/>
              <a:ea typeface="Times New Roman"/>
              <a:cs typeface="Times New Roman"/>
              <a:sym typeface="Times New Roman"/>
            </a:endParaRPr>
          </a:p>
          <a:p>
            <a:pPr marL="91440" lvl="0" indent="0" algn="l" rtl="0">
              <a:lnSpc>
                <a:spcPct val="90000"/>
              </a:lnSpc>
              <a:spcBef>
                <a:spcPts val="1400"/>
              </a:spcBef>
              <a:spcAft>
                <a:spcPts val="0"/>
              </a:spcAft>
              <a:buClr>
                <a:srgbClr val="000000"/>
              </a:buClr>
              <a:buSzPts val="1800"/>
              <a:buFont typeface="Arial"/>
              <a:buNone/>
            </a:pPr>
            <a:endParaRPr dirty="0">
              <a:latin typeface="Times New Roman"/>
              <a:ea typeface="Times New Roman"/>
              <a:cs typeface="Times New Roman"/>
              <a:sym typeface="Times New Roman"/>
            </a:endParaRPr>
          </a:p>
          <a:p>
            <a:pPr marL="91440" lvl="0" indent="0" algn="l" rtl="0">
              <a:lnSpc>
                <a:spcPct val="90000"/>
              </a:lnSpc>
              <a:spcBef>
                <a:spcPts val="1400"/>
              </a:spcBef>
              <a:spcAft>
                <a:spcPts val="0"/>
              </a:spcAft>
              <a:buClr>
                <a:srgbClr val="000000"/>
              </a:buClr>
              <a:buSzPts val="1800"/>
              <a:buFont typeface="Arial"/>
              <a:buNone/>
            </a:pPr>
            <a:endParaRPr dirty="0">
              <a:latin typeface="Times New Roman"/>
              <a:ea typeface="Times New Roman"/>
              <a:cs typeface="Times New Roman"/>
              <a:sym typeface="Times New Roman"/>
            </a:endParaRPr>
          </a:p>
          <a:p>
            <a:pPr marL="91440" lvl="0" indent="0" algn="l" rtl="0">
              <a:lnSpc>
                <a:spcPct val="90000"/>
              </a:lnSpc>
              <a:spcBef>
                <a:spcPts val="1400"/>
              </a:spcBef>
              <a:spcAft>
                <a:spcPts val="0"/>
              </a:spcAft>
              <a:buSzPts val="2200"/>
              <a:buNone/>
            </a:pPr>
            <a:endParaRPr dirty="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title"/>
          </p:nvPr>
        </p:nvSpPr>
        <p:spPr>
          <a:xfrm>
            <a:off x="1024128" y="825622"/>
            <a:ext cx="9720072" cy="923279"/>
          </a:xfrm>
          <a:prstGeom prst="rect">
            <a:avLst/>
          </a:prstGeom>
          <a:noFill/>
          <a:ln>
            <a:noFill/>
          </a:ln>
        </p:spPr>
        <p:txBody>
          <a:bodyPr spcFirstLastPara="1" wrap="square" lIns="91425" tIns="45700" rIns="91425" bIns="45700" anchor="ctr" anchorCtr="0">
            <a:noAutofit/>
          </a:bodyPr>
          <a:lstStyle/>
          <a:p>
            <a:pPr marL="0" lvl="0" indent="0" algn="ctr" rtl="0">
              <a:lnSpc>
                <a:spcPct val="80000"/>
              </a:lnSpc>
              <a:spcBef>
                <a:spcPts val="0"/>
              </a:spcBef>
              <a:spcAft>
                <a:spcPts val="0"/>
              </a:spcAft>
              <a:buClr>
                <a:srgbClr val="0C0C0C"/>
              </a:buClr>
              <a:buSzPts val="2700"/>
              <a:buFont typeface="Times New Roman"/>
              <a:buNone/>
            </a:pPr>
            <a:r>
              <a:rPr lang="en-IN" sz="2400" b="1">
                <a:latin typeface="Times New Roman"/>
                <a:ea typeface="Times New Roman"/>
                <a:cs typeface="Times New Roman"/>
                <a:sym typeface="Times New Roman"/>
              </a:rPr>
              <a:t>PROPOSED TECHNOLOGY STACK</a:t>
            </a:r>
            <a:br>
              <a:rPr lang="en-IN" sz="2400"/>
            </a:br>
            <a:endParaRPr sz="2400">
              <a:latin typeface="Times New Roman"/>
              <a:ea typeface="Times New Roman"/>
              <a:cs typeface="Times New Roman"/>
              <a:sym typeface="Times New Roman"/>
            </a:endParaRPr>
          </a:p>
        </p:txBody>
      </p:sp>
      <p:sp>
        <p:nvSpPr>
          <p:cNvPr id="136" name="Google Shape;136;p19"/>
          <p:cNvSpPr txBox="1">
            <a:spLocks noGrp="1"/>
          </p:cNvSpPr>
          <p:nvPr>
            <p:ph type="body" idx="1"/>
          </p:nvPr>
        </p:nvSpPr>
        <p:spPr>
          <a:xfrm>
            <a:off x="1087314" y="1463469"/>
            <a:ext cx="9593700" cy="5029200"/>
          </a:xfrm>
          <a:prstGeom prst="rect">
            <a:avLst/>
          </a:prstGeom>
          <a:noFill/>
          <a:ln>
            <a:noFill/>
          </a:ln>
        </p:spPr>
        <p:txBody>
          <a:bodyPr spcFirstLastPara="1" wrap="square" lIns="45700" tIns="45700" rIns="45700" bIns="45700" anchor="t" anchorCtr="0">
            <a:noAutofit/>
          </a:bodyPr>
          <a:lstStyle/>
          <a:p>
            <a:pPr marL="91440" lvl="0" indent="-139700" algn="l" rtl="0">
              <a:lnSpc>
                <a:spcPct val="90000"/>
              </a:lnSpc>
              <a:spcBef>
                <a:spcPts val="0"/>
              </a:spcBef>
              <a:spcAft>
                <a:spcPts val="0"/>
              </a:spcAft>
              <a:buClr>
                <a:schemeClr val="dk1"/>
              </a:buClr>
              <a:buSzPts val="2200"/>
              <a:buFont typeface="Arial"/>
              <a:buChar char="•"/>
            </a:pPr>
            <a:r>
              <a:rPr lang="en-IN" b="1" dirty="0">
                <a:solidFill>
                  <a:schemeClr val="tx1">
                    <a:lumMod val="95000"/>
                    <a:lumOff val="5000"/>
                  </a:schemeClr>
                </a:solidFill>
                <a:latin typeface="Times New Roman"/>
                <a:ea typeface="Times New Roman"/>
                <a:cs typeface="Times New Roman"/>
                <a:sym typeface="Times New Roman"/>
              </a:rPr>
              <a:t>CSS</a:t>
            </a:r>
            <a:r>
              <a:rPr lang="en-IN" dirty="0">
                <a:solidFill>
                  <a:schemeClr val="tx1">
                    <a:lumMod val="95000"/>
                    <a:lumOff val="5000"/>
                  </a:schemeClr>
                </a:solidFill>
                <a:latin typeface="Times New Roman"/>
                <a:ea typeface="Times New Roman"/>
                <a:cs typeface="Times New Roman"/>
                <a:sym typeface="Times New Roman"/>
              </a:rPr>
              <a:t> : </a:t>
            </a:r>
            <a:r>
              <a:rPr lang="en-IN" sz="1800" dirty="0">
                <a:solidFill>
                  <a:schemeClr val="tx1">
                    <a:lumMod val="95000"/>
                    <a:lumOff val="5000"/>
                  </a:schemeClr>
                </a:solidFill>
                <a:latin typeface="Times New Roman"/>
                <a:ea typeface="Times New Roman"/>
                <a:cs typeface="Times New Roman"/>
                <a:sym typeface="Times New Roman"/>
              </a:rPr>
              <a:t>Cascading Style Sheets (CSS) is a style sheet language used for describing the presentation of a document written in a mark-up</a:t>
            </a:r>
            <a:r>
              <a:rPr lang="en-IN" sz="1800" u="sng" dirty="0">
                <a:solidFill>
                  <a:schemeClr val="tx1">
                    <a:lumMod val="95000"/>
                    <a:lumOff val="5000"/>
                  </a:schemeClr>
                </a:solidFill>
                <a:latin typeface="Times New Roman"/>
                <a:ea typeface="Times New Roman"/>
                <a:cs typeface="Times New Roman"/>
                <a:sym typeface="Times New Roman"/>
              </a:rPr>
              <a:t> </a:t>
            </a:r>
            <a:r>
              <a:rPr lang="en-IN" sz="1800" dirty="0">
                <a:solidFill>
                  <a:schemeClr val="tx1">
                    <a:lumMod val="95000"/>
                    <a:lumOff val="5000"/>
                  </a:schemeClr>
                </a:solidFill>
                <a:latin typeface="Times New Roman"/>
                <a:ea typeface="Times New Roman"/>
                <a:cs typeface="Times New Roman"/>
                <a:sym typeface="Times New Roman"/>
              </a:rPr>
              <a:t>language like HTML. CSS is a cornerstone technology of the World Wide Web, alongside HTML and JavaScript. </a:t>
            </a:r>
            <a:endParaRPr sz="1800" dirty="0">
              <a:solidFill>
                <a:schemeClr val="tx1">
                  <a:lumMod val="95000"/>
                  <a:lumOff val="5000"/>
                </a:schemeClr>
              </a:solidFill>
              <a:latin typeface="Times New Roman"/>
              <a:ea typeface="Times New Roman"/>
              <a:cs typeface="Times New Roman"/>
              <a:sym typeface="Times New Roman"/>
            </a:endParaRPr>
          </a:p>
          <a:p>
            <a:pPr marL="91440" lvl="0" indent="-139700" algn="l" rtl="0">
              <a:lnSpc>
                <a:spcPct val="90000"/>
              </a:lnSpc>
              <a:spcBef>
                <a:spcPts val="1400"/>
              </a:spcBef>
              <a:spcAft>
                <a:spcPts val="0"/>
              </a:spcAft>
              <a:buClr>
                <a:schemeClr val="dk1"/>
              </a:buClr>
              <a:buSzPts val="2200"/>
              <a:buFont typeface="Arial"/>
              <a:buChar char="•"/>
            </a:pPr>
            <a:r>
              <a:rPr lang="en-IN" b="1" dirty="0">
                <a:solidFill>
                  <a:schemeClr val="tx1">
                    <a:lumMod val="95000"/>
                    <a:lumOff val="5000"/>
                  </a:schemeClr>
                </a:solidFill>
                <a:latin typeface="Times New Roman"/>
                <a:ea typeface="Times New Roman"/>
                <a:cs typeface="Times New Roman"/>
                <a:sym typeface="Times New Roman"/>
              </a:rPr>
              <a:t> Java Script</a:t>
            </a:r>
            <a:r>
              <a:rPr lang="en-IN" dirty="0">
                <a:solidFill>
                  <a:schemeClr val="tx1">
                    <a:lumMod val="95000"/>
                    <a:lumOff val="5000"/>
                  </a:schemeClr>
                </a:solidFill>
                <a:latin typeface="Times New Roman"/>
                <a:ea typeface="Times New Roman"/>
                <a:cs typeface="Times New Roman"/>
                <a:sym typeface="Times New Roman"/>
              </a:rPr>
              <a:t> : </a:t>
            </a:r>
            <a:r>
              <a:rPr lang="en-IN" sz="1800" dirty="0">
                <a:solidFill>
                  <a:schemeClr val="tx1">
                    <a:lumMod val="95000"/>
                    <a:lumOff val="5000"/>
                  </a:schemeClr>
                </a:solidFill>
                <a:latin typeface="Times New Roman"/>
                <a:ea typeface="Times New Roman"/>
                <a:cs typeface="Times New Roman"/>
                <a:sym typeface="Times New Roman"/>
              </a:rPr>
              <a:t>often abbreviated as JS, is a programming</a:t>
            </a:r>
            <a:r>
              <a:rPr lang="en-IN" sz="1800" u="sng" dirty="0">
                <a:solidFill>
                  <a:schemeClr val="tx1">
                    <a:lumMod val="95000"/>
                    <a:lumOff val="5000"/>
                  </a:schemeClr>
                </a:solidFill>
                <a:latin typeface="Times New Roman"/>
                <a:ea typeface="Times New Roman"/>
                <a:cs typeface="Times New Roman"/>
                <a:sym typeface="Times New Roman"/>
              </a:rPr>
              <a:t> </a:t>
            </a:r>
            <a:r>
              <a:rPr lang="en-IN" sz="1800" dirty="0">
                <a:solidFill>
                  <a:schemeClr val="tx1">
                    <a:lumMod val="95000"/>
                    <a:lumOff val="5000"/>
                  </a:schemeClr>
                </a:solidFill>
                <a:latin typeface="Times New Roman"/>
                <a:ea typeface="Times New Roman"/>
                <a:cs typeface="Times New Roman"/>
                <a:sym typeface="Times New Roman"/>
              </a:rPr>
              <a:t>language that conforms to the ECMAScript specification. JavaScript is high-level, often just-in-time</a:t>
            </a:r>
            <a:r>
              <a:rPr lang="en-IN" sz="1800" u="sng" dirty="0">
                <a:solidFill>
                  <a:schemeClr val="tx1">
                    <a:lumMod val="95000"/>
                    <a:lumOff val="5000"/>
                  </a:schemeClr>
                </a:solidFill>
                <a:latin typeface="Times New Roman"/>
                <a:ea typeface="Times New Roman"/>
                <a:cs typeface="Times New Roman"/>
                <a:sym typeface="Times New Roman"/>
              </a:rPr>
              <a:t> </a:t>
            </a:r>
            <a:r>
              <a:rPr lang="en-IN" sz="1800" dirty="0">
                <a:solidFill>
                  <a:schemeClr val="tx1">
                    <a:lumMod val="95000"/>
                    <a:lumOff val="5000"/>
                  </a:schemeClr>
                </a:solidFill>
                <a:latin typeface="Times New Roman"/>
                <a:ea typeface="Times New Roman"/>
                <a:cs typeface="Times New Roman"/>
                <a:sym typeface="Times New Roman"/>
              </a:rPr>
              <a:t>compiled, and multi-paradigm. It has curly-bracket syntax, dynamic</a:t>
            </a:r>
            <a:r>
              <a:rPr lang="en-IN" sz="1800" u="sng" dirty="0">
                <a:solidFill>
                  <a:schemeClr val="tx1">
                    <a:lumMod val="95000"/>
                    <a:lumOff val="5000"/>
                  </a:schemeClr>
                </a:solidFill>
                <a:latin typeface="Times New Roman"/>
                <a:ea typeface="Times New Roman"/>
                <a:cs typeface="Times New Roman"/>
                <a:sym typeface="Times New Roman"/>
              </a:rPr>
              <a:t>  </a:t>
            </a:r>
            <a:r>
              <a:rPr lang="en-IN" sz="1800" dirty="0">
                <a:solidFill>
                  <a:schemeClr val="tx1">
                    <a:lumMod val="95000"/>
                    <a:lumOff val="5000"/>
                  </a:schemeClr>
                </a:solidFill>
                <a:latin typeface="Times New Roman"/>
                <a:ea typeface="Times New Roman"/>
                <a:cs typeface="Times New Roman"/>
                <a:sym typeface="Times New Roman"/>
              </a:rPr>
              <a:t>typing, prototype-based orientation, and functions. Alongside HTML and CSS, JavaScript is one of the core technologies of the World Wide Web. JavaScript enables interactive web pages and is an essential part of web applications. The vast majority of websites use it for client-side page </a:t>
            </a:r>
            <a:r>
              <a:rPr lang="en-IN" sz="1800" dirty="0" err="1">
                <a:solidFill>
                  <a:schemeClr val="tx1">
                    <a:lumMod val="95000"/>
                    <a:lumOff val="5000"/>
                  </a:schemeClr>
                </a:solidFill>
                <a:latin typeface="Times New Roman"/>
                <a:ea typeface="Times New Roman"/>
                <a:cs typeface="Times New Roman"/>
                <a:sym typeface="Times New Roman"/>
              </a:rPr>
              <a:t>behavior</a:t>
            </a:r>
            <a:r>
              <a:rPr lang="en-IN" sz="1800" dirty="0">
                <a:solidFill>
                  <a:schemeClr val="tx1">
                    <a:lumMod val="95000"/>
                    <a:lumOff val="5000"/>
                  </a:schemeClr>
                </a:solidFill>
                <a:latin typeface="Times New Roman"/>
                <a:ea typeface="Times New Roman"/>
                <a:cs typeface="Times New Roman"/>
                <a:sym typeface="Times New Roman"/>
              </a:rPr>
              <a:t>, and all major web browsers have a dedicated JavaScript engine to execute it.</a:t>
            </a:r>
          </a:p>
          <a:p>
            <a:pPr marL="91440" indent="-139700">
              <a:spcBef>
                <a:spcPts val="1400"/>
              </a:spcBef>
              <a:buClr>
                <a:schemeClr val="dk1"/>
              </a:buClr>
              <a:buSzPts val="2200"/>
              <a:buFont typeface="Arial"/>
              <a:buChar char="•"/>
            </a:pPr>
            <a:r>
              <a:rPr lang="en-US" sz="1800" b="1" dirty="0">
                <a:latin typeface="Times New Roman"/>
                <a:ea typeface="Times New Roman"/>
                <a:cs typeface="Times New Roman"/>
                <a:sym typeface="Times New Roman"/>
              </a:rPr>
              <a:t>Editor :</a:t>
            </a:r>
            <a:r>
              <a:rPr lang="en-US" sz="1800" dirty="0">
                <a:latin typeface="Times New Roman"/>
                <a:ea typeface="Times New Roman"/>
                <a:cs typeface="Times New Roman"/>
                <a:sym typeface="Times New Roman"/>
              </a:rPr>
              <a:t>For editing and daily posting of articles and blogs on website editor is of immense importance since it makes Content Manager’s(CM) job easy by allowing CM to write article inside and editor and then render it onto html page as it is written and designed. For this website here we are using Ckeditor5 as What You See Is What You Get (WYSIWYG) editor four website articles and blog posts. WYSIWYG editor is important aspect for CM as the one posting content to website need not be knowing html at all. These editor make it as easy and seamless experience to upload content to website without hassle.</a:t>
            </a:r>
            <a:endParaRPr lang="en-IN" sz="1800" dirty="0">
              <a:solidFill>
                <a:schemeClr val="tx1">
                  <a:lumMod val="95000"/>
                  <a:lumOff val="5000"/>
                </a:schemeClr>
              </a:solidFill>
              <a:latin typeface="Times New Roman"/>
              <a:ea typeface="Times New Roman"/>
              <a:cs typeface="Times New Roman"/>
              <a:sym typeface="Times New Roman"/>
            </a:endParaRPr>
          </a:p>
          <a:p>
            <a:pPr marL="0" lvl="0" indent="0" algn="l" rtl="0">
              <a:lnSpc>
                <a:spcPct val="90000"/>
              </a:lnSpc>
              <a:spcBef>
                <a:spcPts val="1400"/>
              </a:spcBef>
              <a:spcAft>
                <a:spcPts val="0"/>
              </a:spcAft>
              <a:buClr>
                <a:srgbClr val="000000"/>
              </a:buClr>
              <a:buSzPts val="1800"/>
              <a:buNone/>
            </a:pPr>
            <a:endParaRPr dirty="0">
              <a:latin typeface="Times New Roman"/>
              <a:ea typeface="Times New Roman"/>
              <a:cs typeface="Times New Roman"/>
              <a:sym typeface="Times New Roman"/>
            </a:endParaRPr>
          </a:p>
          <a:p>
            <a:pPr marL="91440" lvl="0" indent="0" algn="l" rtl="0">
              <a:lnSpc>
                <a:spcPct val="90000"/>
              </a:lnSpc>
              <a:spcBef>
                <a:spcPts val="1400"/>
              </a:spcBef>
              <a:spcAft>
                <a:spcPts val="0"/>
              </a:spcAft>
              <a:buClr>
                <a:srgbClr val="000000"/>
              </a:buClr>
              <a:buSzPts val="1800"/>
              <a:buFont typeface="Arial"/>
              <a:buNone/>
            </a:pPr>
            <a:endParaRPr dirty="0">
              <a:latin typeface="Times New Roman"/>
              <a:ea typeface="Times New Roman"/>
              <a:cs typeface="Times New Roman"/>
              <a:sym typeface="Times New Roman"/>
            </a:endParaRPr>
          </a:p>
          <a:p>
            <a:pPr marL="91440" lvl="0" indent="0" algn="l" rtl="0">
              <a:lnSpc>
                <a:spcPct val="90000"/>
              </a:lnSpc>
              <a:spcBef>
                <a:spcPts val="1400"/>
              </a:spcBef>
              <a:spcAft>
                <a:spcPts val="0"/>
              </a:spcAft>
              <a:buClr>
                <a:srgbClr val="000000"/>
              </a:buClr>
              <a:buSzPts val="1800"/>
              <a:buFont typeface="Arial"/>
              <a:buNone/>
            </a:pPr>
            <a:endParaRPr dirty="0">
              <a:latin typeface="Times New Roman"/>
              <a:ea typeface="Times New Roman"/>
              <a:cs typeface="Times New Roman"/>
              <a:sym typeface="Times New Roman"/>
            </a:endParaRPr>
          </a:p>
          <a:p>
            <a:pPr marL="91440" lvl="0" indent="0" algn="l" rtl="0">
              <a:lnSpc>
                <a:spcPct val="90000"/>
              </a:lnSpc>
              <a:spcBef>
                <a:spcPts val="1400"/>
              </a:spcBef>
              <a:spcAft>
                <a:spcPts val="0"/>
              </a:spcAft>
              <a:buClr>
                <a:srgbClr val="000000"/>
              </a:buClr>
              <a:buSzPts val="1800"/>
              <a:buFont typeface="Arial"/>
              <a:buNone/>
            </a:pPr>
            <a:endParaRPr dirty="0">
              <a:latin typeface="Times New Roman"/>
              <a:ea typeface="Times New Roman"/>
              <a:cs typeface="Times New Roman"/>
              <a:sym typeface="Times New Roman"/>
            </a:endParaRPr>
          </a:p>
          <a:p>
            <a:pPr marL="91440" lvl="0" indent="0" algn="l" rtl="0">
              <a:lnSpc>
                <a:spcPct val="90000"/>
              </a:lnSpc>
              <a:spcBef>
                <a:spcPts val="1400"/>
              </a:spcBef>
              <a:spcAft>
                <a:spcPts val="0"/>
              </a:spcAft>
              <a:buSzPts val="2200"/>
              <a:buNone/>
            </a:pPr>
            <a:endParaRPr dirty="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Autofit/>
          </a:bodyPr>
          <a:lstStyle/>
          <a:p>
            <a:pPr marL="0" lvl="0" indent="0" algn="ctr" rtl="0">
              <a:lnSpc>
                <a:spcPct val="80000"/>
              </a:lnSpc>
              <a:spcBef>
                <a:spcPts val="0"/>
              </a:spcBef>
              <a:spcAft>
                <a:spcPts val="0"/>
              </a:spcAft>
              <a:buClr>
                <a:srgbClr val="000000"/>
              </a:buClr>
              <a:buSzPts val="2700"/>
              <a:buFont typeface="Times New Roman"/>
              <a:buNone/>
            </a:pPr>
            <a:r>
              <a:rPr lang="en-IN" sz="2400" b="1" dirty="0">
                <a:solidFill>
                  <a:srgbClr val="000000"/>
                </a:solidFill>
                <a:latin typeface="Times New Roman"/>
                <a:ea typeface="Times New Roman"/>
                <a:cs typeface="Times New Roman"/>
                <a:sym typeface="Times New Roman"/>
              </a:rPr>
              <a:t>       PROPOSED TECHNOLOGY STACK</a:t>
            </a:r>
            <a:br>
              <a:rPr lang="en-IN" sz="2400" dirty="0">
                <a:solidFill>
                  <a:srgbClr val="000000"/>
                </a:solidFill>
                <a:latin typeface="Arial"/>
                <a:ea typeface="Arial"/>
                <a:cs typeface="Arial"/>
                <a:sym typeface="Arial"/>
              </a:rPr>
            </a:br>
            <a:endParaRPr sz="2400" dirty="0"/>
          </a:p>
        </p:txBody>
      </p:sp>
      <p:sp>
        <p:nvSpPr>
          <p:cNvPr id="181" name="Google Shape;181;p2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Autofit/>
          </a:bodyPr>
          <a:lstStyle/>
          <a:p>
            <a:pPr marL="91440" lvl="0" indent="-139700" algn="l" rtl="0">
              <a:lnSpc>
                <a:spcPct val="90000"/>
              </a:lnSpc>
              <a:spcBef>
                <a:spcPts val="0"/>
              </a:spcBef>
              <a:spcAft>
                <a:spcPts val="0"/>
              </a:spcAft>
              <a:buSzPts val="2200"/>
              <a:buChar char=" "/>
            </a:pPr>
            <a:r>
              <a:rPr lang="en-IN" b="1" dirty="0">
                <a:latin typeface="Times New Roman"/>
                <a:ea typeface="Times New Roman"/>
                <a:cs typeface="Times New Roman"/>
                <a:sym typeface="Times New Roman"/>
              </a:rPr>
              <a:t>Three.js :</a:t>
            </a:r>
            <a:endParaRPr dirty="0">
              <a:latin typeface="Times New Roman"/>
              <a:ea typeface="Times New Roman"/>
              <a:cs typeface="Times New Roman"/>
              <a:sym typeface="Times New Roman"/>
            </a:endParaRPr>
          </a:p>
          <a:p>
            <a:pPr marL="114300" indent="0">
              <a:buNone/>
            </a:pPr>
            <a:r>
              <a:rPr lang="en-US" sz="1800" b="0" i="0" dirty="0">
                <a:solidFill>
                  <a:srgbClr val="202122"/>
                </a:solidFill>
                <a:effectLst/>
                <a:latin typeface="Arial" panose="020B0604020202020204" pitchFamily="34" charset="0"/>
              </a:rPr>
              <a:t>Three.js allows the creation of </a:t>
            </a:r>
            <a:r>
              <a:rPr lang="en-US" sz="1800" b="0" i="0" u="none" strike="noStrike" dirty="0">
                <a:solidFill>
                  <a:schemeClr val="tx1"/>
                </a:solidFill>
                <a:effectLst/>
                <a:latin typeface="Arial" panose="020B0604020202020204" pitchFamily="34" charset="0"/>
              </a:rPr>
              <a:t>graphical processing unit</a:t>
            </a:r>
            <a:r>
              <a:rPr lang="en-US" sz="1800" b="0" i="0" dirty="0">
                <a:solidFill>
                  <a:schemeClr val="tx1"/>
                </a:solidFill>
                <a:effectLst/>
                <a:latin typeface="Arial" panose="020B0604020202020204" pitchFamily="34" charset="0"/>
              </a:rPr>
              <a:t> </a:t>
            </a:r>
            <a:r>
              <a:rPr lang="en-US" sz="1800" b="0" i="0" dirty="0">
                <a:solidFill>
                  <a:srgbClr val="202122"/>
                </a:solidFill>
                <a:effectLst/>
                <a:latin typeface="Arial" panose="020B0604020202020204" pitchFamily="34" charset="0"/>
              </a:rPr>
              <a:t>(GPU)-accelerated 3D animations using the </a:t>
            </a:r>
            <a:r>
              <a:rPr lang="en-US" sz="1800" b="0" i="0" u="none" strike="noStrike" dirty="0">
                <a:solidFill>
                  <a:schemeClr val="tx1"/>
                </a:solidFill>
                <a:effectLst/>
                <a:latin typeface="Arial" panose="020B0604020202020204" pitchFamily="34" charset="0"/>
              </a:rPr>
              <a:t>JavaScript</a:t>
            </a:r>
            <a:r>
              <a:rPr lang="en-US" sz="1800" b="0" i="0" dirty="0">
                <a:solidFill>
                  <a:srgbClr val="202122"/>
                </a:solidFill>
                <a:effectLst/>
                <a:latin typeface="Arial" panose="020B0604020202020204" pitchFamily="34" charset="0"/>
              </a:rPr>
              <a:t> language as part of a </a:t>
            </a:r>
            <a:r>
              <a:rPr lang="en-US" sz="1800" b="0" i="0" u="none" strike="noStrike" dirty="0">
                <a:solidFill>
                  <a:schemeClr val="tx1"/>
                </a:solidFill>
                <a:effectLst/>
                <a:latin typeface="Arial" panose="020B0604020202020204" pitchFamily="34" charset="0"/>
              </a:rPr>
              <a:t>website</a:t>
            </a:r>
            <a:r>
              <a:rPr lang="en-US" sz="1800" b="0" i="0" dirty="0">
                <a:solidFill>
                  <a:srgbClr val="202122"/>
                </a:solidFill>
                <a:effectLst/>
                <a:latin typeface="Arial" panose="020B0604020202020204" pitchFamily="34" charset="0"/>
              </a:rPr>
              <a:t> without relying on proprietary </a:t>
            </a:r>
            <a:r>
              <a:rPr lang="en-US" sz="1800" b="0" i="0" u="none" strike="noStrike" dirty="0">
                <a:solidFill>
                  <a:schemeClr val="tx1"/>
                </a:solidFill>
                <a:effectLst/>
                <a:latin typeface="Arial" panose="020B0604020202020204" pitchFamily="34" charset="0"/>
              </a:rPr>
              <a:t>browser</a:t>
            </a:r>
            <a:r>
              <a:rPr lang="en-US" sz="1800" b="0" i="0" u="none" strike="noStrike" dirty="0">
                <a:solidFill>
                  <a:srgbClr val="0B0080"/>
                </a:solidFill>
                <a:effectLst/>
                <a:latin typeface="Arial" panose="020B0604020202020204" pitchFamily="34" charset="0"/>
              </a:rPr>
              <a:t> </a:t>
            </a:r>
            <a:r>
              <a:rPr lang="en-US" sz="1800" b="0" i="0" u="none" strike="noStrike" dirty="0" err="1">
                <a:solidFill>
                  <a:schemeClr val="tx1"/>
                </a:solidFill>
                <a:effectLst/>
                <a:latin typeface="Arial" panose="020B0604020202020204" pitchFamily="34" charset="0"/>
              </a:rPr>
              <a:t>plugins</a:t>
            </a:r>
            <a:r>
              <a:rPr lang="en-US" sz="1800" b="0" i="0" dirty="0" err="1">
                <a:solidFill>
                  <a:srgbClr val="202122"/>
                </a:solidFill>
                <a:effectLst/>
                <a:latin typeface="Arial" panose="020B0604020202020204" pitchFamily="34" charset="0"/>
              </a:rPr>
              <a:t>.This</a:t>
            </a:r>
            <a:r>
              <a:rPr lang="en-US" sz="1800" b="0" i="0" dirty="0">
                <a:solidFill>
                  <a:srgbClr val="202122"/>
                </a:solidFill>
                <a:effectLst/>
                <a:latin typeface="Arial" panose="020B0604020202020204" pitchFamily="34" charset="0"/>
              </a:rPr>
              <a:t> is possible due to the advent of </a:t>
            </a:r>
            <a:r>
              <a:rPr lang="en-US" sz="1800" b="0" i="0" u="none" strike="noStrike" dirty="0">
                <a:solidFill>
                  <a:schemeClr val="tx1"/>
                </a:solidFill>
                <a:effectLst/>
                <a:latin typeface="Arial" panose="020B0604020202020204" pitchFamily="34" charset="0"/>
              </a:rPr>
              <a:t>WebGL</a:t>
            </a:r>
            <a:r>
              <a:rPr lang="en-US" sz="1800" b="0" i="0" dirty="0">
                <a:solidFill>
                  <a:srgbClr val="202122"/>
                </a:solidFill>
                <a:effectLst/>
                <a:latin typeface="Arial" panose="020B0604020202020204" pitchFamily="34" charset="0"/>
              </a:rPr>
              <a:t>.</a:t>
            </a:r>
          </a:p>
          <a:p>
            <a:pPr marL="114300" indent="0">
              <a:buNone/>
            </a:pPr>
            <a:r>
              <a:rPr lang="en-US" sz="1800" b="0" i="0" dirty="0">
                <a:solidFill>
                  <a:srgbClr val="202122"/>
                </a:solidFill>
                <a:effectLst/>
                <a:latin typeface="Arial" panose="020B0604020202020204" pitchFamily="34" charset="0"/>
              </a:rPr>
              <a:t>High-level libraries such as Three.js or </a:t>
            </a:r>
            <a:r>
              <a:rPr lang="en-US" sz="1800" b="0" i="0" u="none" strike="noStrike" dirty="0">
                <a:solidFill>
                  <a:schemeClr val="tx1"/>
                </a:solidFill>
                <a:effectLst/>
                <a:latin typeface="Arial" panose="020B0604020202020204" pitchFamily="34" charset="0"/>
              </a:rPr>
              <a:t>GLGE</a:t>
            </a:r>
            <a:r>
              <a:rPr lang="en-US" sz="1800" b="0" i="0" dirty="0">
                <a:solidFill>
                  <a:srgbClr val="202122"/>
                </a:solidFill>
                <a:effectLst/>
                <a:latin typeface="Arial" panose="020B0604020202020204" pitchFamily="34" charset="0"/>
              </a:rPr>
              <a:t>, SceneJS, PhiloGL, or a number of other libraries make it possible to author complex 3D computer animations that display in the browser without the effort required for a traditional standalone application or a plugin.</a:t>
            </a:r>
          </a:p>
          <a:p>
            <a:pPr marL="0" lvl="0" indent="0" algn="l" rtl="0">
              <a:lnSpc>
                <a:spcPct val="90000"/>
              </a:lnSpc>
              <a:spcBef>
                <a:spcPts val="1400"/>
              </a:spcBef>
              <a:spcAft>
                <a:spcPts val="0"/>
              </a:spcAft>
              <a:buSzPts val="2200"/>
              <a:buNone/>
            </a:pPr>
            <a:endParaRPr dirty="0"/>
          </a:p>
          <a:p>
            <a:pPr marL="91440" lvl="0" indent="0" algn="l" rtl="0">
              <a:lnSpc>
                <a:spcPct val="90000"/>
              </a:lnSpc>
              <a:spcBef>
                <a:spcPts val="1400"/>
              </a:spcBef>
              <a:spcAft>
                <a:spcPts val="0"/>
              </a:spcAft>
              <a:buSzPts val="2200"/>
              <a:buNone/>
            </a:pPr>
            <a:endParaRPr dirty="0"/>
          </a:p>
        </p:txBody>
      </p:sp>
    </p:spTree>
    <p:extLst>
      <p:ext uri="{BB962C8B-B14F-4D97-AF65-F5344CB8AC3E}">
        <p14:creationId xmlns:p14="http://schemas.microsoft.com/office/powerpoint/2010/main" val="867305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sz="2400" b="1">
                <a:latin typeface="Times New Roman"/>
                <a:ea typeface="Times New Roman"/>
                <a:cs typeface="Times New Roman"/>
                <a:sym typeface="Times New Roman"/>
              </a:rPr>
              <a:t>Review Suggestions</a:t>
            </a:r>
            <a:endParaRPr sz="2400" b="1">
              <a:latin typeface="Times New Roman"/>
              <a:ea typeface="Times New Roman"/>
              <a:cs typeface="Times New Roman"/>
              <a:sym typeface="Times New Roman"/>
            </a:endParaRPr>
          </a:p>
        </p:txBody>
      </p:sp>
      <p:sp>
        <p:nvSpPr>
          <p:cNvPr id="143" name="Google Shape;143;p20"/>
          <p:cNvSpPr txBox="1">
            <a:spLocks noGrp="1"/>
          </p:cNvSpPr>
          <p:nvPr>
            <p:ph type="body" idx="1"/>
          </p:nvPr>
        </p:nvSpPr>
        <p:spPr>
          <a:xfrm>
            <a:off x="1024128" y="2286000"/>
            <a:ext cx="9720000" cy="4023300"/>
          </a:xfrm>
          <a:prstGeom prst="rect">
            <a:avLst/>
          </a:prstGeom>
        </p:spPr>
        <p:txBody>
          <a:bodyPr spcFirstLastPara="1" wrap="square" lIns="45700" tIns="45700" rIns="45700" bIns="45700" anchor="t" anchorCtr="0">
            <a:noAutofit/>
          </a:bodyPr>
          <a:lstStyle/>
          <a:p>
            <a:pPr marL="342900">
              <a:spcAft>
                <a:spcPts val="200"/>
              </a:spcAft>
              <a:buFont typeface="Arial" panose="020B0604020202020204" pitchFamily="34" charset="0"/>
              <a:buChar char="•"/>
            </a:pPr>
            <a:r>
              <a:rPr lang="en-US" dirty="0"/>
              <a:t>Feedback information to be analyzed and displayed on website.</a:t>
            </a:r>
          </a:p>
        </p:txBody>
      </p:sp>
    </p:spTree>
  </p:cSld>
  <p:clrMapOvr>
    <a:masterClrMapping/>
  </p:clrMapOvr>
</p:sld>
</file>

<file path=ppt/theme/theme1.xml><?xml version="1.0" encoding="utf-8"?>
<a:theme xmlns:a="http://schemas.openxmlformats.org/drawingml/2006/main"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1696</Words>
  <Application>Microsoft Office PowerPoint</Application>
  <PresentationFormat>Widescreen</PresentationFormat>
  <Paragraphs>197</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Noto Sans Symbols</vt:lpstr>
      <vt:lpstr>Times New Roman</vt:lpstr>
      <vt:lpstr>Twentieth Century</vt:lpstr>
      <vt:lpstr>Wingdings</vt:lpstr>
      <vt:lpstr>Integral</vt:lpstr>
      <vt:lpstr>PowerPoint Presentation</vt:lpstr>
      <vt:lpstr>Contents</vt:lpstr>
      <vt:lpstr>INTRODUCTION</vt:lpstr>
      <vt:lpstr>OBJECTIVE</vt:lpstr>
      <vt:lpstr>PROBLEM DEFINITION </vt:lpstr>
      <vt:lpstr>PROPOSED TECHNOLOGY STACK </vt:lpstr>
      <vt:lpstr>PROPOSED TECHNOLOGY STACK </vt:lpstr>
      <vt:lpstr>       PROPOSED TECHNOLOGY STACK </vt:lpstr>
      <vt:lpstr>Review Suggestions</vt:lpstr>
      <vt:lpstr>PROPOSED SYSTEM ARCHITECTURE/WORKING </vt:lpstr>
      <vt:lpstr>       PROPOSED SYSTEM ARCHITECTURE/WORKING </vt:lpstr>
      <vt:lpstr>       PROPOSED SYSTEM ARCHITECTURE/WORKING </vt:lpstr>
      <vt:lpstr>       PROPOSED SYSTEM ARCHITECTURE/WORKING </vt:lpstr>
      <vt:lpstr> PROPOSED SYSTEM ARCHITECTURE/WORKING</vt:lpstr>
      <vt:lpstr>Prototype Design Demonstration </vt:lpstr>
      <vt:lpstr>Prototype Design Demonstration </vt:lpstr>
      <vt:lpstr>Prototype Design Demonstration </vt:lpstr>
      <vt:lpstr>Prototype Design Demonstration </vt:lpstr>
      <vt:lpstr>Prototype Design Demonstration </vt:lpstr>
      <vt:lpstr>Prototype Design Demonstration </vt:lpstr>
      <vt:lpstr>Prototype Design Demonstration </vt:lpstr>
      <vt:lpstr>Prototype Design Demonstration </vt:lpstr>
      <vt:lpstr>Prototype Design Demonstration </vt:lpstr>
      <vt:lpstr>Prototype Design Demonstration </vt:lpstr>
      <vt:lpstr>CONCLUSION</vt:lpstr>
      <vt:lpstr>Plan of Paper Publication</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ReneGade</cp:lastModifiedBy>
  <cp:revision>17</cp:revision>
  <dcterms:modified xsi:type="dcterms:W3CDTF">2020-11-21T08:02:23Z</dcterms:modified>
</cp:coreProperties>
</file>